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5" r:id="rId2"/>
    <p:sldId id="425" r:id="rId3"/>
    <p:sldId id="419" r:id="rId4"/>
    <p:sldId id="420" r:id="rId5"/>
    <p:sldId id="422" r:id="rId6"/>
    <p:sldId id="428" r:id="rId7"/>
    <p:sldId id="424" r:id="rId8"/>
    <p:sldId id="430" r:id="rId9"/>
    <p:sldId id="431" r:id="rId10"/>
    <p:sldId id="433" r:id="rId11"/>
    <p:sldId id="434" r:id="rId12"/>
    <p:sldId id="435" r:id="rId13"/>
    <p:sldId id="443" r:id="rId14"/>
    <p:sldId id="436" r:id="rId15"/>
    <p:sldId id="440" r:id="rId16"/>
    <p:sldId id="447" r:id="rId17"/>
    <p:sldId id="449" r:id="rId18"/>
    <p:sldId id="458" r:id="rId19"/>
    <p:sldId id="459" r:id="rId20"/>
    <p:sldId id="460" r:id="rId21"/>
    <p:sldId id="450" r:id="rId22"/>
    <p:sldId id="476" r:id="rId23"/>
    <p:sldId id="473" r:id="rId24"/>
    <p:sldId id="474" r:id="rId25"/>
    <p:sldId id="475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8" r:id="rId37"/>
  </p:sldIdLst>
  <p:sldSz cx="12192000" cy="6858000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498B"/>
    <a:srgbClr val="24247A"/>
    <a:srgbClr val="FF9966"/>
    <a:srgbClr val="00CC99"/>
    <a:srgbClr val="008000"/>
    <a:srgbClr val="CCFFCC"/>
    <a:srgbClr val="CCCCFF"/>
    <a:srgbClr val="D4E8FE"/>
    <a:srgbClr val="D4FAFE"/>
    <a:srgbClr val="6190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3xp\Document\&#1057;&#1054;&#1062;&#1048;&#1040;&#1051;&#1068;&#1053;&#1040;&#1071;%20&#1052;&#1045;&#1061;&#1040;&#1053;&#1048;&#1050;&#1040;\&#1040;&#1050;&#1058;&#1059;&#1040;&#1051;&#1068;&#1053;&#1067;&#1045;%20&#1055;&#1056;&#1054;&#1045;&#1050;&#1058;&#1067;\2020%20&#1055;&#1088;&#1072;&#1074;&#1086;%20&#1085;&#1072;%20&#1079;&#1076;&#1086;&#1088;&#1086;&#1074;&#1100;&#1077;%20-2\2020%20&#1055;&#1053;&#1047;%202.2\&#1048;&#1089;&#1089;&#1083;&#1077;&#1076;&#1086;&#1074;&#1072;&#1085;&#1080;&#1077;%20&#1087;&#1072;&#1094;&#1080;&#1077;&#1085;&#1090;&#1099;%20&#1080;%20&#1074;&#1088;&#1072;&#1095;&#1080;%20&#1056;&#1040;%202020\&#1054;&#1090;&#1095;&#1077;&#1090;\&#1086;&#1073;&#1088;&#1072;&#1073;&#1086;&#1090;&#1082;&#1072;%205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2020%20&#1055;&#1088;&#1072;&#1074;&#1086;%20&#1085;&#1072;%20&#1079;&#1076;&#1086;&#1088;&#1086;&#1074;&#1100;&#1077;%20-2\&#1055;&#1053;&#1047;-2%20&#1048;&#1089;&#1089;&#1083;\&#1086;&#1073;&#1088;&#1072;&#1073;&#1086;&#1090;&#1082;&#1072;%205.xls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3xp\Document\&#1057;&#1054;&#1062;&#1048;&#1040;&#1051;&#1068;&#1053;&#1040;&#1071;%20&#1052;&#1045;&#1061;&#1040;&#1053;&#1048;&#1050;&#1040;\&#1040;&#1050;&#1058;&#1059;&#1040;&#1051;&#1068;&#1053;&#1067;&#1045;%20&#1055;&#1056;&#1054;&#1045;&#1050;&#1058;&#1067;\2020%20&#1055;&#1088;&#1072;&#1074;&#1086;%20&#1085;&#1072;%20&#1079;&#1076;&#1086;&#1088;&#1086;&#1074;&#1100;&#1077;%20-2\2020%20&#1055;&#1053;&#1047;%202.2\&#1048;&#1089;&#1089;&#1083;&#1077;&#1076;&#1086;&#1074;&#1072;&#1085;&#1080;&#1077;%20&#1087;&#1072;&#1094;&#1080;&#1077;&#1085;&#1090;&#1099;%20&#1080;%20&#1074;&#1088;&#1072;&#1095;&#1080;%20&#1056;&#1040;%202020\&#1054;&#1090;&#1095;&#1077;&#1090;\&#1086;&#1073;&#1088;&#1072;&#1073;&#1086;&#1090;&#1082;&#1072;%204%20(1)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2020%20&#1055;&#1088;&#1072;&#1074;&#1086;%20&#1085;&#1072;%20&#1079;&#1076;&#1086;&#1088;&#1086;&#1074;&#1100;&#1077;%20-2\&#1055;&#1053;&#1047;-2%20&#1048;&#1089;&#1089;&#1083;\&#1086;&#1073;&#1088;&#1072;&#1073;&#1086;&#1090;&#1082;&#1072;%205.xls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1;&#1086;&#1079;&#1103;&#1081;&#1082;&#1072;\Documents\0_&#1057;&#1052;&#1045;&#1061;\20-21_&#1043;&#1088;&#1072;&#1085;&#1090;%20&#1042;&#1057;&#1055;_&#1054;&#1050;%20&#1074;%20&#1075;&#1086;&#1088;&#1086;&#1076;&#1072;&#1093;%20&#1056;&#1086;&#1089;&#1072;&#1090;&#1086;&#1084;&#1072;\1%20&#1084;&#1077;&#1090;&#1086;&#1076;&#1080;&#1082;&#1072;%20&#1054;&#1050;%20&#1074;%20&#1056;&#1040;\&#1058;&#1072;&#1073;&#1083;&#1080;&#1094;&#1099;%20&#1080;%20&#1076;&#1080;&#1072;&#1075;&#1088;%20&#1082;%20&#1086;&#1090;&#1095;&#1077;&#1090;&#1091;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3xp\Document\&#1057;&#1054;&#1062;&#1048;&#1040;&#1051;&#1068;&#1053;&#1040;&#1071;%20&#1052;&#1045;&#1061;&#1040;&#1053;&#1048;&#1050;&#1040;\&#1040;&#1050;&#1058;&#1059;&#1040;&#1051;&#1068;&#1053;&#1067;&#1045;%20&#1055;&#1056;&#1054;&#1045;&#1050;&#1058;&#1067;\2020%20&#1055;&#1088;&#1072;&#1074;&#1086;%20&#1085;&#1072;%20&#1079;&#1076;&#1086;&#1088;&#1086;&#1074;&#1100;&#1077;%20-2\2020%20&#1055;&#1053;&#1047;%202.2\&#1048;&#1089;&#1089;&#1083;&#1077;&#1076;&#1086;&#1074;&#1072;&#1085;&#1080;&#1077;%20&#1087;&#1072;&#1094;&#1080;&#1077;&#1085;&#1090;&#1099;%20&#1080;%20&#1074;&#1088;&#1072;&#1095;&#1080;%20&#1056;&#1040;%202020\&#1054;&#1090;&#1095;&#1077;&#1090;\&#1086;&#1073;&#1088;&#1072;&#1073;&#1086;&#1090;&#1082;&#1072;%204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20%20&#1055;&#1088;&#1072;&#1074;&#1086;%20&#1085;&#1072;%20&#1079;&#1076;&#1086;&#1088;&#1086;&#1074;&#1100;&#1077;%20-2\&#1055;&#1053;&#1047;-2%20&#1048;&#1089;&#1089;&#1083;\&#1086;&#1073;&#1088;&#1072;&#1073;&#1086;&#1090;&#1082;&#1072;%204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77;&#1076;&#1080;&#1094;&#1080;&#1085;&#1072;%20&#1080;%20&#1052;&#1067;\2021%20&#1052;&#1080;&#1052;\&#1057;&#1086;&#1094;&#1086;&#1087;&#1088;&#1086;&#1089;\&#1057;&#1072;&#1088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20%20&#1055;&#1088;&#1072;&#1074;&#1086;%20&#1085;&#1072;%20&#1079;&#1076;&#1086;&#1088;&#1086;&#1074;&#1100;&#1077;%20-2\&#1055;&#1053;&#1047;-2%20&#1048;&#1089;&#1089;&#1083;\&#1086;&#1073;&#1088;&#1072;&#1073;&#1086;&#1090;&#1082;&#1072;%20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20%20&#1055;&#1088;&#1072;&#1074;&#1086;%20&#1085;&#1072;%20&#1079;&#1076;&#1086;&#1088;&#1086;&#1074;&#1100;&#1077;%20-2\&#1055;&#1053;&#1047;-2%20&#1048;&#1089;&#1089;&#1083;\&#1086;&#1073;&#1088;&#1072;&#1073;&#1086;&#1090;&#1082;&#1072;%20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2020%20&#1055;&#1088;&#1072;&#1074;&#1086;%20&#1085;&#1072;%20&#1079;&#1076;&#1086;&#1088;&#1086;&#1074;&#1100;&#1077;%20-2\&#1055;&#1053;&#1047;-2%20&#1048;&#1089;&#1089;&#1083;\&#1086;&#1073;&#1088;&#1072;&#1073;&#1086;&#1090;&#1082;&#1072;%20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20%20&#1055;&#1088;&#1072;&#1074;&#1086;%20&#1085;&#1072;%20&#1079;&#1076;&#1086;&#1088;&#1086;&#1074;&#1100;&#1077;%20-2\&#1055;&#1053;&#1047;-2%20&#1048;&#1089;&#1089;&#1083;\&#1086;&#1073;&#1088;&#1072;&#1073;&#1086;&#1090;&#1082;&#1072;%204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7.1170118498450355E-2"/>
          <c:y val="8.5526573361567965E-2"/>
          <c:w val="0.54764803047960475"/>
          <c:h val="0.81579193052572319"/>
        </c:manualLayout>
      </c:layout>
      <c:barChart>
        <c:barDir val="col"/>
        <c:grouping val="clustered"/>
        <c:ser>
          <c:idx val="0"/>
          <c:order val="0"/>
          <c:tx>
            <c:strRef>
              <c:f>МедДиагр!$A$574</c:f>
              <c:strCache>
                <c:ptCount val="1"/>
                <c:pt idx="0">
                  <c:v>врач-узкий специалист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24247A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МедДиагр!$B$574</c:f>
              <c:numCache>
                <c:formatCode>General</c:formatCode>
                <c:ptCount val="1"/>
                <c:pt idx="0">
                  <c:v>71176.47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FA-4D82-89DC-9B8C782C2C3A}"/>
            </c:ext>
          </c:extLst>
        </c:ser>
        <c:ser>
          <c:idx val="1"/>
          <c:order val="1"/>
          <c:tx>
            <c:strRef>
              <c:f>МедДиагр!$A$575</c:f>
              <c:strCache>
                <c:ptCount val="1"/>
                <c:pt idx="0">
                  <c:v>врач-терапевт, ВОП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dirty="0">
                        <a:solidFill>
                          <a:srgbClr val="24498B"/>
                        </a:solidFill>
                      </a:rPr>
                      <a:t>71296,3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Val val="1"/>
            </c:dLbl>
            <c:spPr>
              <a:noFill/>
              <a:ln w="25400">
                <a:noFill/>
              </a:ln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МедДиагр!$B$575</c:f>
              <c:numCache>
                <c:formatCode>General</c:formatCode>
                <c:ptCount val="1"/>
                <c:pt idx="0">
                  <c:v>71296.3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FA-4D82-89DC-9B8C782C2C3A}"/>
            </c:ext>
          </c:extLst>
        </c:ser>
        <c:ser>
          <c:idx val="2"/>
          <c:order val="2"/>
          <c:tx>
            <c:strRef>
              <c:f>МедДиагр!$A$576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>
                      <a:solidFill>
                        <a:srgbClr val="24498B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МедДиагр!$B$576</c:f>
              <c:numCache>
                <c:formatCode>General</c:formatCode>
                <c:ptCount val="1"/>
                <c:pt idx="0">
                  <c:v>42011.54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FA-4D82-89DC-9B8C782C2C3A}"/>
            </c:ext>
          </c:extLst>
        </c:ser>
        <c:ser>
          <c:idx val="3"/>
          <c:order val="3"/>
          <c:tx>
            <c:strRef>
              <c:f>МедДиагр!$A$577</c:f>
              <c:strCache>
                <c:ptCount val="1"/>
                <c:pt idx="0">
                  <c:v>медицинский персонал 1-го уровня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>
                      <a:solidFill>
                        <a:srgbClr val="24498B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 w="25400">
                <a:noFill/>
              </a:ln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МедДиагр!$B$577</c:f>
              <c:numCache>
                <c:formatCode>General</c:formatCode>
                <c:ptCount val="1"/>
                <c:pt idx="0">
                  <c:v>53928.57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FA-4D82-89DC-9B8C782C2C3A}"/>
            </c:ext>
          </c:extLst>
        </c:ser>
        <c:gapWidth val="48"/>
        <c:overlap val="-40"/>
        <c:axId val="91710208"/>
        <c:axId val="91711744"/>
      </c:barChart>
      <c:catAx>
        <c:axId val="91710208"/>
        <c:scaling>
          <c:orientation val="minMax"/>
        </c:scaling>
        <c:axPos val="b"/>
        <c:majorTickMark val="none"/>
        <c:tickLblPos val="none"/>
        <c:crossAx val="91711744"/>
        <c:crosses val="autoZero"/>
        <c:auto val="1"/>
        <c:lblAlgn val="ctr"/>
        <c:lblOffset val="100"/>
      </c:catAx>
      <c:valAx>
        <c:axId val="91711744"/>
        <c:scaling>
          <c:orientation val="minMax"/>
          <c:max val="75000"/>
        </c:scaling>
        <c:delete val="1"/>
        <c:axPos val="l"/>
        <c:numFmt formatCode="General" sourceLinked="1"/>
        <c:tickLblPos val="none"/>
        <c:crossAx val="91710208"/>
        <c:crosses val="autoZero"/>
        <c:crossBetween val="between"/>
        <c:majorUnit val="10000"/>
        <c:minorUnit val="10000"/>
      </c:valAx>
    </c:plotArea>
    <c:legend>
      <c:legendPos val="r"/>
      <c:layout>
        <c:manualLayout>
          <c:xMode val="edge"/>
          <c:yMode val="edge"/>
          <c:x val="0.61881814897805254"/>
          <c:y val="0.22368488417640747"/>
          <c:w val="0.35826313888203049"/>
          <c:h val="0.57894911198599563"/>
        </c:manualLayout>
      </c:layout>
      <c:txPr>
        <a:bodyPr anchor="t" anchorCtr="0"/>
        <a:lstStyle/>
        <a:p>
          <a:pPr rtl="0">
            <a:defRPr sz="1200" b="0">
              <a:solidFill>
                <a:srgbClr val="24498B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80702744199821"/>
          <c:y val="3.1396551621523501E-2"/>
          <c:w val="0.91444332881208557"/>
          <c:h val="0.47973753280839815"/>
        </c:manualLayout>
      </c:layout>
      <c:barChart>
        <c:barDir val="col"/>
        <c:grouping val="clustered"/>
        <c:ser>
          <c:idx val="0"/>
          <c:order val="0"/>
          <c:tx>
            <c:strRef>
              <c:f>'[1]пробное 1'!$F$28</c:f>
              <c:strCache>
                <c:ptCount val="1"/>
                <c:pt idx="0">
                  <c:v>Транспортная доступность, удобство маршрута «дом-работа»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1'!$G$28</c:f>
              <c:numCache>
                <c:formatCode>General</c:formatCode>
                <c:ptCount val="1"/>
                <c:pt idx="0">
                  <c:v>2.4590163934426229E-2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09-45FD-84F2-FE8DA9DAB107}"/>
            </c:ext>
          </c:extLst>
        </c:ser>
        <c:ser>
          <c:idx val="1"/>
          <c:order val="1"/>
          <c:tx>
            <c:strRef>
              <c:f>'[1]пробное 1'!$F$29</c:f>
              <c:strCache>
                <c:ptCount val="1"/>
                <c:pt idx="0">
                  <c:v>Общая удовлетворенность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1'!$G$29</c:f>
              <c:numCache>
                <c:formatCode>General</c:formatCode>
                <c:ptCount val="1"/>
                <c:pt idx="0">
                  <c:v>-3.5864978902953606E-2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09-45FD-84F2-FE8DA9DAB107}"/>
            </c:ext>
          </c:extLst>
        </c:ser>
        <c:ser>
          <c:idx val="2"/>
          <c:order val="2"/>
          <c:tx>
            <c:strRef>
              <c:f>'[1]пробное 1'!$F$30</c:f>
              <c:strCache>
                <c:ptCount val="1"/>
                <c:pt idx="0">
                  <c:v>Обеспеченность тестами на COVID-19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1'!$G$30</c:f>
              <c:numCache>
                <c:formatCode>General</c:formatCode>
                <c:ptCount val="1"/>
                <c:pt idx="0">
                  <c:v>-0.12295081967213115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9-45FD-84F2-FE8DA9DAB107}"/>
            </c:ext>
          </c:extLst>
        </c:ser>
        <c:ser>
          <c:idx val="3"/>
          <c:order val="3"/>
          <c:tx>
            <c:strRef>
              <c:f>'[1]пробное 1'!$F$31</c:f>
              <c:strCache>
                <c:ptCount val="1"/>
                <c:pt idx="0">
                  <c:v>Организация питания на рабочем месте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1'!$G$31</c:f>
              <c:numCache>
                <c:formatCode>General</c:formatCode>
                <c:ptCount val="1"/>
                <c:pt idx="0">
                  <c:v>-0.13114754098360637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A09-45FD-84F2-FE8DA9DAB107}"/>
            </c:ext>
          </c:extLst>
        </c:ser>
        <c:ser>
          <c:idx val="4"/>
          <c:order val="4"/>
          <c:tx>
            <c:strRef>
              <c:f>'[1]пробное 1'!$F$32</c:f>
              <c:strCache>
                <c:ptCount val="1"/>
                <c:pt idx="0">
                  <c:v>Отношение администрации города к медицинским работникам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1'!$G$32</c:f>
              <c:numCache>
                <c:formatCode>General</c:formatCode>
                <c:ptCount val="1"/>
                <c:pt idx="0">
                  <c:v>-0.16188524590163933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09-45FD-84F2-FE8DA9DAB107}"/>
            </c:ext>
          </c:extLst>
        </c:ser>
        <c:ser>
          <c:idx val="5"/>
          <c:order val="5"/>
          <c:tx>
            <c:strRef>
              <c:f>'[1]пробное 1'!$F$33</c:f>
              <c:strCache>
                <c:ptCount val="1"/>
                <c:pt idx="0">
                  <c:v>Обеспеченность СИЗами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1'!$G$33</c:f>
              <c:numCache>
                <c:formatCode>General</c:formatCode>
                <c:ptCount val="1"/>
                <c:pt idx="0">
                  <c:v>-0.2090163934426236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A09-45FD-84F2-FE8DA9DAB107}"/>
            </c:ext>
          </c:extLst>
        </c:ser>
        <c:ser>
          <c:idx val="6"/>
          <c:order val="6"/>
          <c:tx>
            <c:strRef>
              <c:f>'[1]пробное 1'!$F$34</c:f>
              <c:strCache>
                <c:ptCount val="1"/>
                <c:pt idx="0">
                  <c:v>Размер получаемой заработной платы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1'!$G$34</c:f>
              <c:numCache>
                <c:formatCode>General</c:formatCode>
                <c:ptCount val="1"/>
                <c:pt idx="0">
                  <c:v>-0.20901639344262368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09-45FD-84F2-FE8DA9DAB107}"/>
            </c:ext>
          </c:extLst>
        </c:ser>
        <c:ser>
          <c:idx val="7"/>
          <c:order val="7"/>
          <c:tx>
            <c:strRef>
              <c:f>'[1]пробное 1'!$F$35</c:f>
              <c:strCache>
                <c:ptCount val="1"/>
                <c:pt idx="0">
                  <c:v>Отношение руководства медучреждения к работникам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1'!$G$35</c:f>
              <c:numCache>
                <c:formatCode>General</c:formatCode>
                <c:ptCount val="1"/>
                <c:pt idx="0">
                  <c:v>-0.24180327868852458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A09-45FD-84F2-FE8DA9DAB107}"/>
            </c:ext>
          </c:extLst>
        </c:ser>
        <c:ser>
          <c:idx val="8"/>
          <c:order val="8"/>
          <c:tx>
            <c:strRef>
              <c:f>'[1]пробное 1'!$F$36</c:f>
              <c:strCache>
                <c:ptCount val="1"/>
                <c:pt idx="0">
                  <c:v>Состояние оборудования на рабочем месте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1'!$G$36</c:f>
              <c:numCache>
                <c:formatCode>General</c:formatCode>
                <c:ptCount val="1"/>
                <c:pt idx="0">
                  <c:v>-0.26844262295082022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A09-45FD-84F2-FE8DA9DAB107}"/>
            </c:ext>
          </c:extLst>
        </c:ser>
        <c:ser>
          <c:idx val="9"/>
          <c:order val="9"/>
          <c:tx>
            <c:strRef>
              <c:f>'[1]пробное 1'!$F$37</c:f>
              <c:strCache>
                <c:ptCount val="1"/>
                <c:pt idx="0">
                  <c:v>Отношения, настроение в коллективе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1'!$G$37</c:f>
              <c:numCache>
                <c:formatCode>General</c:formatCode>
                <c:ptCount val="1"/>
                <c:pt idx="0">
                  <c:v>-0.39754098360655837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A09-45FD-84F2-FE8DA9DAB107}"/>
            </c:ext>
          </c:extLst>
        </c:ser>
        <c:ser>
          <c:idx val="10"/>
          <c:order val="10"/>
          <c:tx>
            <c:strRef>
              <c:f>'[1]пробное 1'!$F$38</c:f>
              <c:strCache>
                <c:ptCount val="1"/>
                <c:pt idx="0">
                  <c:v>Отношение пациентов к медицинским работникам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'[1]пробное 1'!$G$27</c:f>
              <c:strCache>
                <c:ptCount val="1"/>
                <c:pt idx="0">
                  <c:v>Индекс удовлетворенности</c:v>
                </c:pt>
              </c:strCache>
            </c:strRef>
          </c:cat>
          <c:val>
            <c:numRef>
              <c:f>'[1]пробное 1'!$G$38</c:f>
              <c:numCache>
                <c:formatCode>General</c:formatCode>
                <c:ptCount val="1"/>
                <c:pt idx="0">
                  <c:v>-0.41803278688524675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09-45FD-84F2-FE8DA9DAB107}"/>
            </c:ext>
          </c:extLst>
        </c:ser>
        <c:dLbls>
          <c:showVal val="1"/>
        </c:dLbls>
        <c:gapWidth val="48"/>
        <c:overlap val="-18"/>
        <c:axId val="144217600"/>
        <c:axId val="144219136"/>
      </c:barChart>
      <c:catAx>
        <c:axId val="144217600"/>
        <c:scaling>
          <c:orientation val="minMax"/>
        </c:scaling>
        <c:axPos val="b"/>
        <c:numFmt formatCode="General" sourceLinked="1"/>
        <c:majorTickMark val="none"/>
        <c:tickLblPos val="none"/>
        <c:crossAx val="144219136"/>
        <c:crosses val="autoZero"/>
        <c:auto val="1"/>
        <c:lblAlgn val="ctr"/>
        <c:lblOffset val="100"/>
      </c:catAx>
      <c:valAx>
        <c:axId val="144219136"/>
        <c:scaling>
          <c:orientation val="minMax"/>
          <c:max val="0.30000000000000032"/>
          <c:min val="-0.5"/>
        </c:scaling>
        <c:axPos val="l"/>
        <c:numFmt formatCode="0.0" sourceLinked="0"/>
        <c:tickLblPos val="nextTo"/>
        <c:txPr>
          <a:bodyPr/>
          <a:lstStyle/>
          <a:p>
            <a:pPr>
              <a:defRPr sz="9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144217600"/>
        <c:crosses val="autoZero"/>
        <c:crossBetween val="between"/>
        <c:minorUnit val="0.1"/>
      </c:valAx>
    </c:plotArea>
    <c:legend>
      <c:legendPos val="b"/>
      <c:layout>
        <c:manualLayout>
          <c:xMode val="edge"/>
          <c:yMode val="edge"/>
          <c:x val="0"/>
          <c:y val="0.56379900093133561"/>
          <c:w val="1"/>
          <c:h val="0.42348234696469506"/>
        </c:manualLayout>
      </c:layout>
      <c:txPr>
        <a:bodyPr/>
        <a:lstStyle/>
        <a:p>
          <a:pPr>
            <a:defRPr sz="7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1.8444265021915218E-2"/>
          <c:y val="0.46833785890985086"/>
          <c:w val="0.9572208799258568"/>
          <c:h val="0.50993236437828449"/>
        </c:manualLayout>
      </c:layout>
      <c:barChart>
        <c:barDir val="col"/>
        <c:grouping val="clustered"/>
        <c:ser>
          <c:idx val="0"/>
          <c:order val="0"/>
          <c:tx>
            <c:strRef>
              <c:f>МедДиагр!$E$418</c:f>
              <c:strCache>
                <c:ptCount val="1"/>
                <c:pt idx="0">
                  <c:v>от 9 до 10 признаков профвыгорания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8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1A-4ECF-ADC3-694F15C0E4C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МедДиагр!$G$418</c:f>
              <c:numCache>
                <c:formatCode>####.0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1A-4ECF-ADC3-694F15C0E4CB}"/>
            </c:ext>
          </c:extLst>
        </c:ser>
        <c:ser>
          <c:idx val="1"/>
          <c:order val="1"/>
          <c:tx>
            <c:strRef>
              <c:f>МедДиагр!$E$419</c:f>
              <c:strCache>
                <c:ptCount val="1"/>
                <c:pt idx="0">
                  <c:v>от 7 до 8 признаков профвыгорания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МедДиагр!$G$419</c:f>
              <c:numCache>
                <c:formatCode>####.0</c:formatCode>
                <c:ptCount val="1"/>
                <c:pt idx="0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1A-4ECF-ADC3-694F15C0E4CB}"/>
            </c:ext>
          </c:extLst>
        </c:ser>
        <c:ser>
          <c:idx val="2"/>
          <c:order val="2"/>
          <c:tx>
            <c:strRef>
              <c:f>МедДиагр!$E$420</c:f>
              <c:strCache>
                <c:ptCount val="1"/>
                <c:pt idx="0">
                  <c:v>от 4 до 6 признаков профвыгорания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МедДиагр!$G$420</c:f>
              <c:numCache>
                <c:formatCode>####.0</c:formatCode>
                <c:ptCount val="1"/>
                <c:pt idx="0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1A-4ECF-ADC3-694F15C0E4CB}"/>
            </c:ext>
          </c:extLst>
        </c:ser>
        <c:ser>
          <c:idx val="3"/>
          <c:order val="3"/>
          <c:tx>
            <c:strRef>
              <c:f>МедДиагр!$E$421</c:f>
              <c:strCache>
                <c:ptCount val="1"/>
                <c:pt idx="0">
                  <c:v>от 1 до 3 признаков профвыгорания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B1A-4ECF-ADC3-694F15C0E4C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МедДиагр!$G$421</c:f>
              <c:numCache>
                <c:formatCode>####.0</c:formatCode>
                <c:ptCount val="1"/>
                <c:pt idx="0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1A-4ECF-ADC3-694F15C0E4CB}"/>
            </c:ext>
          </c:extLst>
        </c:ser>
        <c:ser>
          <c:idx val="4"/>
          <c:order val="4"/>
          <c:tx>
            <c:strRef>
              <c:f>МедДиагр!$E$422</c:f>
              <c:strCache>
                <c:ptCount val="1"/>
                <c:pt idx="0">
                  <c:v>Признаки отсутсвуют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МедДиагр!$G$422</c:f>
              <c:numCache>
                <c:formatCode>####.0</c:formatCode>
                <c:ptCount val="1"/>
                <c:pt idx="0">
                  <c:v>6.557377049180328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1A-4ECF-ADC3-694F15C0E4CB}"/>
            </c:ext>
          </c:extLst>
        </c:ser>
        <c:gapWidth val="26"/>
        <c:overlap val="-15"/>
        <c:axId val="144384000"/>
        <c:axId val="144385536"/>
      </c:barChart>
      <c:catAx>
        <c:axId val="144384000"/>
        <c:scaling>
          <c:orientation val="minMax"/>
        </c:scaling>
        <c:axPos val="b"/>
        <c:majorTickMark val="none"/>
        <c:tickLblPos val="none"/>
        <c:crossAx val="144385536"/>
        <c:crosses val="autoZero"/>
        <c:auto val="1"/>
        <c:lblAlgn val="ctr"/>
        <c:lblOffset val="100"/>
      </c:catAx>
      <c:valAx>
        <c:axId val="144385536"/>
        <c:scaling>
          <c:orientation val="minMax"/>
        </c:scaling>
        <c:delete val="1"/>
        <c:axPos val="l"/>
        <c:numFmt formatCode="####.0" sourceLinked="1"/>
        <c:tickLblPos val="none"/>
        <c:crossAx val="144384000"/>
        <c:crosses val="autoZero"/>
        <c:crossBetween val="between"/>
        <c:majorUnit val="0.1"/>
        <c:minorUnit val="8.1690000000000026E-2"/>
      </c:valAx>
    </c:plotArea>
    <c:legend>
      <c:legendPos val="t"/>
      <c:layout>
        <c:manualLayout>
          <c:xMode val="edge"/>
          <c:yMode val="edge"/>
          <c:x val="0"/>
          <c:y val="4.7933495857694929E-2"/>
          <c:w val="0.99539285439659464"/>
          <c:h val="0.29786428527157516"/>
        </c:manualLayout>
      </c:layout>
      <c:txPr>
        <a:bodyPr anchor="t" anchorCtr="0"/>
        <a:lstStyle/>
        <a:p>
          <a:pPr rtl="0">
            <a:defRPr sz="800" b="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460513903715059E-2"/>
          <c:y val="0.19512961944083557"/>
          <c:w val="0.90814131829470879"/>
          <c:h val="0.64587176606391983"/>
        </c:manualLayout>
      </c:layout>
      <c:barChart>
        <c:barDir val="col"/>
        <c:grouping val="clustered"/>
        <c:ser>
          <c:idx val="0"/>
          <c:order val="0"/>
          <c:tx>
            <c:strRef>
              <c:f>'Пац Диагр'!$C$47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Диагр'!$B$48:$B$51</c:f>
              <c:strCache>
                <c:ptCount val="4"/>
                <c:pt idx="0">
                  <c:v>Амбулаторная </c:v>
                </c:pt>
                <c:pt idx="1">
                  <c:v>Стационарная </c:v>
                </c:pt>
                <c:pt idx="2">
                  <c:v>Скорая</c:v>
                </c:pt>
                <c:pt idx="3">
                  <c:v>Педиатрическая</c:v>
                </c:pt>
              </c:strCache>
            </c:strRef>
          </c:cat>
          <c:val>
            <c:numRef>
              <c:f>'Пац Диагр'!$C$48:$C$51</c:f>
              <c:numCache>
                <c:formatCode>0.00</c:formatCode>
                <c:ptCount val="4"/>
                <c:pt idx="0">
                  <c:v>0.29000000000000031</c:v>
                </c:pt>
                <c:pt idx="1">
                  <c:v>0.55000000000000004</c:v>
                </c:pt>
                <c:pt idx="2">
                  <c:v>0.4</c:v>
                </c:pt>
                <c:pt idx="3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BC-4AEB-A793-E256F200DA73}"/>
            </c:ext>
          </c:extLst>
        </c:ser>
        <c:ser>
          <c:idx val="1"/>
          <c:order val="1"/>
          <c:tx>
            <c:strRef>
              <c:f>'Пац Диагр'!$D$47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dPt>
            <c:idx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BC-4AEB-A793-E256F200DA7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Диагр'!$B$48:$B$51</c:f>
              <c:strCache>
                <c:ptCount val="4"/>
                <c:pt idx="0">
                  <c:v>Амбулаторная </c:v>
                </c:pt>
                <c:pt idx="1">
                  <c:v>Стационарная </c:v>
                </c:pt>
                <c:pt idx="2">
                  <c:v>Скорая</c:v>
                </c:pt>
                <c:pt idx="3">
                  <c:v>Педиатрическая</c:v>
                </c:pt>
              </c:strCache>
            </c:strRef>
          </c:cat>
          <c:val>
            <c:numRef>
              <c:f>'Пац Диагр'!$D$48:$D$51</c:f>
              <c:numCache>
                <c:formatCode>0.00</c:formatCode>
                <c:ptCount val="4"/>
                <c:pt idx="0">
                  <c:v>-0.17098277608915902</c:v>
                </c:pt>
                <c:pt idx="1">
                  <c:v>0.12537313432835817</c:v>
                </c:pt>
                <c:pt idx="2">
                  <c:v>6.5517241379310392E-2</c:v>
                </c:pt>
                <c:pt idx="3">
                  <c:v>0.14793814432989727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BC-4AEB-A793-E256F200DA73}"/>
            </c:ext>
          </c:extLst>
        </c:ser>
        <c:gapWidth val="30"/>
        <c:axId val="144478592"/>
        <c:axId val="144480128"/>
      </c:barChart>
      <c:catAx>
        <c:axId val="14447859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44480128"/>
        <c:crosses val="autoZero"/>
        <c:auto val="1"/>
        <c:lblAlgn val="ctr"/>
        <c:lblOffset val="100"/>
        <c:tickLblSkip val="1"/>
        <c:tickMarkSkip val="1"/>
      </c:catAx>
      <c:valAx>
        <c:axId val="144480128"/>
        <c:scaling>
          <c:orientation val="minMax"/>
        </c:scaling>
        <c:axPos val="l"/>
        <c:numFmt formatCode="0.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80808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44478592"/>
        <c:crosses val="autoZero"/>
        <c:crossBetween val="between"/>
        <c:minorUnit val="0.1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 panose="020F0502020204030204" pitchFamily="34" charset="0"/>
                <a:ea typeface="Arial Cyr"/>
                <a:cs typeface="Andalus" panose="02020603050405020304" pitchFamily="18" charset="-78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83528209132758"/>
          <c:y val="5.9236878160345591E-2"/>
          <c:w val="8.8207168147431472E-2"/>
          <c:h val="0.1764476521165553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Calibri" panose="020F0502020204030204" pitchFamily="34" charset="0"/>
              <a:ea typeface="Arial Cyr"/>
              <a:cs typeface="Andalus" panose="02020603050405020304" pitchFamily="18" charset="-78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4107411906875617"/>
          <c:y val="5.0925850560289844E-2"/>
          <c:w val="0.75761139942734435"/>
          <c:h val="0.93044364246135902"/>
        </c:manualLayout>
      </c:layout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C6-437B-9BC6-B995917A1AC9}"/>
              </c:ext>
            </c:extLst>
          </c:dPt>
          <c:dPt>
            <c:idx val="12"/>
            <c:spPr>
              <a:solidFill>
                <a:srgbClr val="C00000"/>
              </a:solidFill>
            </c:spPr>
          </c:dPt>
          <c:dPt>
            <c:idx val="13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C6-437B-9BC6-B995917A1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Лист1!$A$5:$A$18</c:f>
              <c:strCache>
                <c:ptCount val="14"/>
                <c:pt idx="0">
                  <c:v>Озерск</c:v>
                </c:pt>
                <c:pt idx="1">
                  <c:v>Трехгорный</c:v>
                </c:pt>
                <c:pt idx="2">
                  <c:v>Сосновый Бор</c:v>
                </c:pt>
                <c:pt idx="3">
                  <c:v>Волгодонск ГП №3</c:v>
                </c:pt>
                <c:pt idx="4">
                  <c:v>Снежинск</c:v>
                </c:pt>
                <c:pt idx="5">
                  <c:v>Северск</c:v>
                </c:pt>
                <c:pt idx="6">
                  <c:v>Новоуральск</c:v>
                </c:pt>
                <c:pt idx="7">
                  <c:v>Зеленогорск</c:v>
                </c:pt>
                <c:pt idx="8">
                  <c:v>Железногорск</c:v>
                </c:pt>
                <c:pt idx="9">
                  <c:v>Лесной</c:v>
                </c:pt>
                <c:pt idx="10">
                  <c:v>Волгодонск МСЧ №5</c:v>
                </c:pt>
                <c:pt idx="11">
                  <c:v>Заречный</c:v>
                </c:pt>
                <c:pt idx="12">
                  <c:v>Саров</c:v>
                </c:pt>
                <c:pt idx="13">
                  <c:v>Балл-максимум</c:v>
                </c:pt>
              </c:strCache>
            </c:strRef>
          </c:cat>
          <c:val>
            <c:numRef>
              <c:f>Лист1!$B$5:$B$18</c:f>
              <c:numCache>
                <c:formatCode>General</c:formatCode>
                <c:ptCount val="14"/>
                <c:pt idx="0">
                  <c:v>18</c:v>
                </c:pt>
                <c:pt idx="1">
                  <c:v>19</c:v>
                </c:pt>
                <c:pt idx="2">
                  <c:v>21</c:v>
                </c:pt>
                <c:pt idx="3">
                  <c:v>32</c:v>
                </c:pt>
                <c:pt idx="4">
                  <c:v>32</c:v>
                </c:pt>
                <c:pt idx="5">
                  <c:v>33</c:v>
                </c:pt>
                <c:pt idx="6">
                  <c:v>35</c:v>
                </c:pt>
                <c:pt idx="7">
                  <c:v>38</c:v>
                </c:pt>
                <c:pt idx="8">
                  <c:v>39</c:v>
                </c:pt>
                <c:pt idx="9">
                  <c:v>41</c:v>
                </c:pt>
                <c:pt idx="10">
                  <c:v>42</c:v>
                </c:pt>
                <c:pt idx="11">
                  <c:v>47</c:v>
                </c:pt>
                <c:pt idx="12">
                  <c:v>68</c:v>
                </c:pt>
                <c:pt idx="13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C6-437B-9BC6-B995917A1AC9}"/>
            </c:ext>
          </c:extLst>
        </c:ser>
        <c:gapWidth val="60"/>
        <c:shape val="box"/>
        <c:axId val="203696000"/>
        <c:axId val="204486528"/>
        <c:axId val="0"/>
      </c:bar3DChart>
      <c:catAx>
        <c:axId val="2036960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rgbClr val="24247A"/>
                </a:solidFill>
              </a:defRPr>
            </a:pPr>
            <a:endParaRPr lang="ru-RU"/>
          </a:p>
        </c:txPr>
        <c:crossAx val="204486528"/>
        <c:crosses val="autoZero"/>
        <c:auto val="1"/>
        <c:lblAlgn val="ctr"/>
        <c:lblOffset val="100"/>
      </c:catAx>
      <c:valAx>
        <c:axId val="204486528"/>
        <c:scaling>
          <c:orientation val="minMax"/>
        </c:scaling>
        <c:delete val="1"/>
        <c:axPos val="b"/>
        <c:numFmt formatCode="General" sourceLinked="1"/>
        <c:tickLblPos val="none"/>
        <c:crossAx val="20369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4.4143477408808134E-2"/>
          <c:y val="9.8723175437394228E-2"/>
          <c:w val="0.50105946480180907"/>
          <c:h val="0.80370651978693075"/>
        </c:manualLayout>
      </c:layout>
      <c:barChart>
        <c:barDir val="col"/>
        <c:grouping val="clustered"/>
        <c:ser>
          <c:idx val="0"/>
          <c:order val="0"/>
          <c:tx>
            <c:strRef>
              <c:f>МедДиагр!$E$418</c:f>
              <c:strCache>
                <c:ptCount val="1"/>
                <c:pt idx="0">
                  <c:v>от 9 до 10 признаков профвыгорания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D7-4CFA-B4CC-FF435FDB51B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24498B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МедДиагр!$G$418</c:f>
              <c:numCache>
                <c:formatCode>####.0</c:formatCode>
                <c:ptCount val="1"/>
                <c:pt idx="0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D7-4CFA-B4CC-FF435FDB51B9}"/>
            </c:ext>
          </c:extLst>
        </c:ser>
        <c:ser>
          <c:idx val="1"/>
          <c:order val="1"/>
          <c:tx>
            <c:strRef>
              <c:f>МедДиагр!$E$419</c:f>
              <c:strCache>
                <c:ptCount val="1"/>
                <c:pt idx="0">
                  <c:v>от 7 до 8 признаков профвыгорания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rgbClr val="24498B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МедДиагр!$G$419</c:f>
              <c:numCache>
                <c:formatCode>####.0</c:formatCode>
                <c:ptCount val="1"/>
                <c:pt idx="0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D7-4CFA-B4CC-FF435FDB51B9}"/>
            </c:ext>
          </c:extLst>
        </c:ser>
        <c:ser>
          <c:idx val="2"/>
          <c:order val="2"/>
          <c:tx>
            <c:strRef>
              <c:f>МедДиагр!$E$420</c:f>
              <c:strCache>
                <c:ptCount val="1"/>
                <c:pt idx="0">
                  <c:v>от 4 до 6 признаков профвыгорания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rgbClr val="24498B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МедДиагр!$G$420</c:f>
              <c:numCache>
                <c:formatCode>####.0</c:formatCode>
                <c:ptCount val="1"/>
                <c:pt idx="0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D7-4CFA-B4CC-FF435FDB51B9}"/>
            </c:ext>
          </c:extLst>
        </c:ser>
        <c:ser>
          <c:idx val="3"/>
          <c:order val="3"/>
          <c:tx>
            <c:strRef>
              <c:f>МедДиагр!$E$421</c:f>
              <c:strCache>
                <c:ptCount val="1"/>
                <c:pt idx="0">
                  <c:v>от 1 до 3 признаков профвыгорания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D7-4CFA-B4CC-FF435FDB51B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rgbClr val="24498B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МедДиагр!$G$421</c:f>
              <c:numCache>
                <c:formatCode>####.0</c:formatCode>
                <c:ptCount val="1"/>
                <c:pt idx="0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4D7-4CFA-B4CC-FF435FDB51B9}"/>
            </c:ext>
          </c:extLst>
        </c:ser>
        <c:ser>
          <c:idx val="4"/>
          <c:order val="4"/>
          <c:tx>
            <c:strRef>
              <c:f>МедДиагр!$E$422</c:f>
              <c:strCache>
                <c:ptCount val="1"/>
                <c:pt idx="0">
                  <c:v>Признаки отсутсвуют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rgbClr val="24498B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МедДиагр!$G$422</c:f>
              <c:numCache>
                <c:formatCode>####.0</c:formatCode>
                <c:ptCount val="1"/>
                <c:pt idx="0">
                  <c:v>6.557377049180328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D7-4CFA-B4CC-FF435FDB51B9}"/>
            </c:ext>
          </c:extLst>
        </c:ser>
        <c:gapWidth val="26"/>
        <c:overlap val="-15"/>
        <c:axId val="92457600"/>
        <c:axId val="92467584"/>
      </c:barChart>
      <c:catAx>
        <c:axId val="92457600"/>
        <c:scaling>
          <c:orientation val="minMax"/>
        </c:scaling>
        <c:axPos val="b"/>
        <c:majorTickMark val="none"/>
        <c:tickLblPos val="none"/>
        <c:crossAx val="92467584"/>
        <c:crosses val="autoZero"/>
        <c:auto val="1"/>
        <c:lblAlgn val="ctr"/>
        <c:lblOffset val="100"/>
      </c:catAx>
      <c:valAx>
        <c:axId val="92467584"/>
        <c:scaling>
          <c:orientation val="minMax"/>
        </c:scaling>
        <c:delete val="1"/>
        <c:axPos val="l"/>
        <c:numFmt formatCode="####.0" sourceLinked="1"/>
        <c:tickLblPos val="none"/>
        <c:crossAx val="92457600"/>
        <c:crosses val="autoZero"/>
        <c:crossBetween val="between"/>
        <c:majorUnit val="0.1"/>
        <c:minorUnit val="8.1690000000000026E-2"/>
      </c:valAx>
    </c:plotArea>
    <c:legend>
      <c:legendPos val="r"/>
      <c:layout>
        <c:manualLayout>
          <c:xMode val="edge"/>
          <c:yMode val="edge"/>
          <c:x val="0.54208633747900381"/>
          <c:y val="0.16043964671003669"/>
          <c:w val="0.41973216057219576"/>
          <c:h val="0.44342670905371601"/>
        </c:manualLayout>
      </c:layout>
      <c:txPr>
        <a:bodyPr anchor="t" anchorCtr="0"/>
        <a:lstStyle/>
        <a:p>
          <a:pPr rtl="0">
            <a:defRPr b="0">
              <a:solidFill>
                <a:srgbClr val="24498B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2887968725747E-2"/>
          <c:y val="6.0556704932005441E-2"/>
          <c:w val="0.4444497020045004"/>
          <c:h val="0.59692874991783518"/>
        </c:manualLayout>
      </c:layout>
      <c:pieChart>
        <c:varyColors val="1"/>
        <c:ser>
          <c:idx val="1"/>
          <c:order val="0"/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B2-433D-B2AB-309D96DC1B36}"/>
              </c:ext>
            </c:extLst>
          </c:dPt>
          <c:dPt>
            <c:idx val="1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B2-433D-B2AB-309D96DC1B36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B2-433D-B2AB-309D96DC1B36}"/>
              </c:ext>
            </c:extLst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B2-433D-B2AB-309D96DC1B36}"/>
              </c:ext>
            </c:extLst>
          </c:dPt>
          <c:dPt>
            <c:idx val="4"/>
            <c:spPr>
              <a:solidFill>
                <a:srgbClr val="CC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B2-433D-B2AB-309D96DC1B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FF9966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00CC99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008000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4.17986769237697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'Пац Диагр'!$E$19:$E$23</c:f>
              <c:strCache>
                <c:ptCount val="5"/>
                <c:pt idx="0">
                  <c:v>Значительно  хуже</c:v>
                </c:pt>
                <c:pt idx="1">
                  <c:v>Несколько хуже</c:v>
                </c:pt>
                <c:pt idx="2">
                  <c:v>Несколько лучше</c:v>
                </c:pt>
                <c:pt idx="3">
                  <c:v>Значительно лучше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'Пац Диагр'!$G$19:$G$23</c:f>
              <c:numCache>
                <c:formatCode>0.0</c:formatCode>
                <c:ptCount val="5"/>
                <c:pt idx="0">
                  <c:v>63.773049645390046</c:v>
                </c:pt>
                <c:pt idx="1">
                  <c:v>18.127659574468087</c:v>
                </c:pt>
                <c:pt idx="2">
                  <c:v>5.1631205673758602</c:v>
                </c:pt>
                <c:pt idx="3">
                  <c:v>1.6170212765957446</c:v>
                </c:pt>
                <c:pt idx="4">
                  <c:v>11.319148936170222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B2-433D-B2AB-309D96DC1B36}"/>
            </c:ext>
          </c:extLst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691646912148316"/>
          <c:y val="0.39307802048142237"/>
          <c:w val="0.4308353087851684"/>
          <c:h val="0.44130267650987104"/>
        </c:manualLayout>
      </c:layout>
      <c:txPr>
        <a:bodyPr/>
        <a:lstStyle/>
        <a:p>
          <a:pPr>
            <a:defRPr sz="1800">
              <a:solidFill>
                <a:srgbClr val="24498B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1"/>
          <c:order val="0"/>
          <c:tx>
            <c:strRef>
              <c:f>пациент!$C$33</c:f>
              <c:strCache>
                <c:ptCount val="1"/>
                <c:pt idx="0">
                  <c:v>Доля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7-462F-9459-1F00DB019DC2}"/>
              </c:ext>
            </c:extLst>
          </c:dPt>
          <c:dPt>
            <c:idx val="1"/>
            <c:spPr>
              <a:solidFill>
                <a:srgbClr val="CCFFC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7-462F-9459-1F00DB019DC2}"/>
              </c:ext>
            </c:extLst>
          </c:dPt>
          <c:dPt>
            <c:idx val="2"/>
            <c:spPr>
              <a:solidFill>
                <a:srgbClr val="FF996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7-462F-9459-1F00DB019DC2}"/>
              </c:ext>
            </c:extLst>
          </c:dPt>
          <c:dPt>
            <c:idx val="3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87-462F-9459-1F00DB019DC2}"/>
              </c:ext>
            </c:extLst>
          </c:dPt>
          <c:dPt>
            <c:idx val="4"/>
            <c:spPr>
              <a:solidFill>
                <a:srgbClr val="CCCC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87-462F-9459-1F00DB019DC2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CC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99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24498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пациент!$A$34:$A$38</c:f>
              <c:strCache>
                <c:ptCount val="5"/>
                <c:pt idx="0">
                  <c:v>Значительно лучше</c:v>
                </c:pt>
                <c:pt idx="1">
                  <c:v>Несколько лучше</c:v>
                </c:pt>
                <c:pt idx="2">
                  <c:v>Несколько хуже</c:v>
                </c:pt>
                <c:pt idx="3">
                  <c:v>Значительно  хуже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пациент!$C$34:$C$38</c:f>
              <c:numCache>
                <c:formatCode>0.0</c:formatCode>
                <c:ptCount val="5"/>
                <c:pt idx="0">
                  <c:v>2.7</c:v>
                </c:pt>
                <c:pt idx="1">
                  <c:v>10.9</c:v>
                </c:pt>
                <c:pt idx="2">
                  <c:v>25.5</c:v>
                </c:pt>
                <c:pt idx="3">
                  <c:v>44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D87-462F-9459-1F00DB019DC2}"/>
            </c:ext>
          </c:extLst>
        </c:ser>
        <c:dLbls>
          <c:showVal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пациент!$B$33</c15:sqref>
                        </c15:formulaRef>
                      </c:ext>
                    </c:extLst>
                    <c:strCache>
                      <c:ptCount val="1"/>
                      <c:pt idx="0">
                        <c:v>Кол-во: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D87-462F-9459-1F00DB019D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7D87-462F-9459-1F00DB019D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7D87-462F-9459-1F00DB019D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7D87-462F-9459-1F00DB019D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7D87-462F-9459-1F00DB019DC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пациент!$A$34:$A$38</c15:sqref>
                        </c15:formulaRef>
                      </c:ext>
                    </c:extLst>
                    <c:strCache>
                      <c:ptCount val="5"/>
                      <c:pt idx="0">
                        <c:v>Значительно лучше</c:v>
                      </c:pt>
                      <c:pt idx="1">
                        <c:v>Несколько лучше</c:v>
                      </c:pt>
                      <c:pt idx="2">
                        <c:v>Несколько хуже</c:v>
                      </c:pt>
                      <c:pt idx="3">
                        <c:v>Значительно  хуже</c:v>
                      </c:pt>
                      <c:pt idx="4">
                        <c:v>Затрудняюсь ответить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пациент!$B$34:$B$38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18</c:v>
                      </c:pt>
                      <c:pt idx="1">
                        <c:v>73</c:v>
                      </c:pt>
                      <c:pt idx="2">
                        <c:v>171</c:v>
                      </c:pt>
                      <c:pt idx="3">
                        <c:v>295</c:v>
                      </c:pt>
                      <c:pt idx="4">
                        <c:v>114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7D87-462F-9459-1F00DB019DC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5101401438975866"/>
          <c:y val="1.7365184878551539E-2"/>
          <c:w val="0.61824102495662603"/>
          <c:h val="0.9580171668962181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6699"/>
            </a:solidFill>
            <a:ln w="25400">
              <a:noFill/>
            </a:ln>
          </c:spPr>
          <c:dPt>
            <c:idx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17-468D-8C01-1F0F538A7E1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24247A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Диагр'!$B$262:$B$268</c:f>
              <c:strCache>
                <c:ptCount val="7"/>
                <c:pt idx="0">
                  <c:v>Все устраивает</c:v>
                </c:pt>
                <c:pt idx="1">
                  <c:v>Другое</c:v>
                </c:pt>
                <c:pt idx="2">
                  <c:v>Необходимость оплачивать мед. услуги, которые должны предоставляться бесплатно</c:v>
                </c:pt>
                <c:pt idx="3">
                  <c:v>Хамство, неуважительное отношение к пациентам</c:v>
                </c:pt>
                <c:pt idx="4">
                  <c:v>Невозможность получить направление на госпитализацию</c:v>
                </c:pt>
                <c:pt idx="5">
                  <c:v>Отсутствие необходимого оборудования</c:v>
                </c:pt>
                <c:pt idx="6">
                  <c:v>Отсутствие нужных специалистов</c:v>
                </c:pt>
              </c:strCache>
            </c:strRef>
          </c:cat>
          <c:val>
            <c:numRef>
              <c:f>'Пац Диагр'!$D$262:$D$268</c:f>
              <c:numCache>
                <c:formatCode>0.0%</c:formatCode>
                <c:ptCount val="7"/>
                <c:pt idx="0">
                  <c:v>0.18202247191011239</c:v>
                </c:pt>
                <c:pt idx="1">
                  <c:v>0.11910112359550562</c:v>
                </c:pt>
                <c:pt idx="2">
                  <c:v>6.5168539325842822E-2</c:v>
                </c:pt>
                <c:pt idx="3">
                  <c:v>8.202247191011236E-2</c:v>
                </c:pt>
                <c:pt idx="4">
                  <c:v>0.10224719101123612</c:v>
                </c:pt>
                <c:pt idx="5">
                  <c:v>0.19887640449438201</c:v>
                </c:pt>
                <c:pt idx="6">
                  <c:v>0.2505617977528104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217-468D-8C01-1F0F538A7E1D}"/>
            </c:ext>
          </c:extLst>
        </c:ser>
        <c:gapWidth val="25"/>
        <c:axId val="142115584"/>
        <c:axId val="142117120"/>
      </c:barChart>
      <c:catAx>
        <c:axId val="142115584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24498B"/>
                </a:solidFill>
                <a:latin typeface="Arial" pitchFamily="34" charset="0"/>
                <a:ea typeface="Arial Cyr"/>
                <a:cs typeface="Arial" pitchFamily="34" charset="0"/>
              </a:defRPr>
            </a:pPr>
            <a:endParaRPr lang="ru-RU"/>
          </a:p>
        </c:txPr>
        <c:crossAx val="142117120"/>
        <c:crosses val="autoZero"/>
        <c:auto val="1"/>
        <c:lblAlgn val="ctr"/>
        <c:lblOffset val="100"/>
      </c:catAx>
      <c:valAx>
        <c:axId val="142117120"/>
        <c:scaling>
          <c:orientation val="minMax"/>
        </c:scaling>
        <c:delete val="1"/>
        <c:axPos val="b"/>
        <c:numFmt formatCode="0.0" sourceLinked="0"/>
        <c:tickLblPos val="none"/>
        <c:crossAx val="14211558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6350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7440621138471059"/>
          <c:y val="4.8991426938464484E-2"/>
          <c:w val="0.62559378861529269"/>
          <c:h val="0.9010566762728146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6699"/>
            </a:solidFill>
            <a:ln w="25400">
              <a:noFill/>
            </a:ln>
          </c:spPr>
          <c:dPt>
            <c:idx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F7-4E6B-9E81-98B108CFF90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Диагр'!$B$250:$B$253</c:f>
              <c:strCache>
                <c:ptCount val="4"/>
                <c:pt idx="0">
                  <c:v>Все устраивает</c:v>
                </c:pt>
                <c:pt idx="1">
                  <c:v>Долгое время ожидания</c:v>
                </c:pt>
                <c:pt idx="2">
                  <c:v>Отсутствие необходимых лекарственных препаратов, медоборудования</c:v>
                </c:pt>
                <c:pt idx="3">
                  <c:v>Отсутствие необходимого количества машин скорой помощи</c:v>
                </c:pt>
              </c:strCache>
            </c:strRef>
          </c:cat>
          <c:val>
            <c:numRef>
              <c:f>'Пац Диагр'!$D$250:$D$253</c:f>
              <c:numCache>
                <c:formatCode>0.0%</c:formatCode>
                <c:ptCount val="4"/>
                <c:pt idx="0">
                  <c:v>0.16216216216216292</c:v>
                </c:pt>
                <c:pt idx="1">
                  <c:v>0.24697110904007474</c:v>
                </c:pt>
                <c:pt idx="2">
                  <c:v>0.2572227399813608</c:v>
                </c:pt>
                <c:pt idx="3">
                  <c:v>0.33364398881640395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F7-4E6B-9E81-98B108CFF90D}"/>
            </c:ext>
          </c:extLst>
        </c:ser>
        <c:gapWidth val="25"/>
        <c:axId val="142154368"/>
        <c:axId val="142160256"/>
      </c:barChart>
      <c:catAx>
        <c:axId val="142154368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2160256"/>
        <c:crosses val="autoZero"/>
        <c:auto val="1"/>
        <c:lblAlgn val="l"/>
        <c:lblOffset val="100"/>
      </c:catAx>
      <c:valAx>
        <c:axId val="142160256"/>
        <c:scaling>
          <c:orientation val="minMax"/>
        </c:scaling>
        <c:delete val="1"/>
        <c:axPos val="b"/>
        <c:numFmt formatCode="0.0" sourceLinked="0"/>
        <c:tickLblPos val="none"/>
        <c:crossAx val="14215436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6350">
      <a:noFill/>
    </a:ln>
  </c:spPr>
  <c:txPr>
    <a:bodyPr/>
    <a:lstStyle/>
    <a:p>
      <a:pPr algn="ctr">
        <a:defRPr lang="ru-RU" sz="1100" b="0" i="0" u="none" strike="noStrike" kern="1200" baseline="0">
          <a:solidFill>
            <a:srgbClr val="24498B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6158192090395636"/>
          <c:y val="4.8991354466858775E-2"/>
          <c:w val="0.61824102495662603"/>
          <c:h val="0.9010566762728146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6699"/>
            </a:solidFill>
            <a:ln w="25400">
              <a:noFill/>
            </a:ln>
          </c:spPr>
          <c:dPt>
            <c:idx val="0"/>
            <c:spPr>
              <a:solidFill>
                <a:srgbClr val="92D05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6D-4042-BDE9-9CB7150F91D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Диагр'!$B$286:$B$292</c:f>
              <c:strCache>
                <c:ptCount val="7"/>
                <c:pt idx="0">
                  <c:v>Неуважительное отношение к пациентам</c:v>
                </c:pt>
                <c:pt idx="1">
                  <c:v>Необходимость оплачивать медуслуги, которые должны быть бесплатны</c:v>
                </c:pt>
                <c:pt idx="2">
                  <c:v>Невозможность попасть на прием в удобное время</c:v>
                </c:pt>
                <c:pt idx="3">
                  <c:v>Низкий профессиональный уровень медицинского персонала</c:v>
                </c:pt>
                <c:pt idx="4">
                  <c:v>Большие очереди</c:v>
                </c:pt>
                <c:pt idx="5">
                  <c:v>Низкое качество оказания медуслуг, диагностики, процедур</c:v>
                </c:pt>
                <c:pt idx="6">
                  <c:v>Отсутствие нужных специалистов</c:v>
                </c:pt>
              </c:strCache>
            </c:strRef>
          </c:cat>
          <c:val>
            <c:numRef>
              <c:f>'Пац Диагр'!$D$286:$D$292</c:f>
              <c:numCache>
                <c:formatCode>0.0%</c:formatCode>
                <c:ptCount val="7"/>
                <c:pt idx="0">
                  <c:v>3.7730496453900801E-2</c:v>
                </c:pt>
                <c:pt idx="1">
                  <c:v>8.0000000000000043E-2</c:v>
                </c:pt>
                <c:pt idx="2">
                  <c:v>8.5957446808510668E-2</c:v>
                </c:pt>
                <c:pt idx="3">
                  <c:v>0.10609929078014224</c:v>
                </c:pt>
                <c:pt idx="4">
                  <c:v>0.14865248226950353</c:v>
                </c:pt>
                <c:pt idx="5">
                  <c:v>0.18524822695035537</c:v>
                </c:pt>
                <c:pt idx="6">
                  <c:v>0.32624113475177274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F6D-4042-BDE9-9CB7150F91DA}"/>
            </c:ext>
          </c:extLst>
        </c:ser>
        <c:gapWidth val="25"/>
        <c:axId val="142194176"/>
        <c:axId val="142195712"/>
      </c:barChart>
      <c:catAx>
        <c:axId val="142194176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2195712"/>
        <c:crosses val="autoZero"/>
        <c:auto val="1"/>
        <c:lblAlgn val="r"/>
        <c:lblOffset val="100"/>
      </c:catAx>
      <c:valAx>
        <c:axId val="142195712"/>
        <c:scaling>
          <c:orientation val="minMax"/>
        </c:scaling>
        <c:delete val="1"/>
        <c:axPos val="b"/>
        <c:numFmt formatCode="0.0" sourceLinked="0"/>
        <c:tickLblPos val="none"/>
        <c:crossAx val="1421941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24498B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00403570173804"/>
          <c:y val="8.3663875348915243E-2"/>
          <c:w val="0.41974556288299086"/>
          <c:h val="0.8115082281381496"/>
        </c:manualLayout>
      </c:layout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0080400659332837E-2"/>
          <c:y val="0.13555623667143393"/>
          <c:w val="0.33072920578326293"/>
          <c:h val="0.79346979382067651"/>
        </c:manualLayout>
      </c:layout>
      <c:txPr>
        <a:bodyPr/>
        <a:lstStyle/>
        <a:p>
          <a:pPr rtl="0"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9704869267952512"/>
          <c:y val="4.7619232155382572E-2"/>
          <c:w val="0.48406167220571322"/>
          <c:h val="0.9007971416059864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000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'Пац Диагр'!$B$492:$B$496</c:f>
              <c:strCache>
                <c:ptCount val="5"/>
                <c:pt idx="0">
                  <c:v>Информированное добровольное согласие: обязанность или право</c:v>
                </c:pt>
                <c:pt idx="1">
                  <c:v>Страховые организации: для чего нужны и можно ли в них обращаться</c:v>
                </c:pt>
                <c:pt idx="2">
                  <c:v>Как разобраться, была ли допущена врачебная ошибка</c:v>
                </c:pt>
                <c:pt idx="3">
                  <c:v>Разбор типовых ситуаций нарушения прав пациента</c:v>
                </c:pt>
                <c:pt idx="4">
                  <c:v>Как реализовать право на выбор врача и выбор медицинской организации</c:v>
                </c:pt>
              </c:strCache>
            </c:strRef>
          </c:cat>
          <c:val>
            <c:numRef>
              <c:f>'Пац Диагр'!$C$492:$C$496</c:f>
              <c:numCache>
                <c:formatCode>0.0%</c:formatCode>
                <c:ptCount val="5"/>
                <c:pt idx="0">
                  <c:v>0.41418439716312139</c:v>
                </c:pt>
                <c:pt idx="1">
                  <c:v>0.68851063829787262</c:v>
                </c:pt>
                <c:pt idx="2">
                  <c:v>0.7443971631205677</c:v>
                </c:pt>
                <c:pt idx="3">
                  <c:v>0.79007092198581552</c:v>
                </c:pt>
                <c:pt idx="4">
                  <c:v>0.80765957446808889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340-44EE-BEA9-DEB4653C1352}"/>
            </c:ext>
          </c:extLst>
        </c:ser>
        <c:gapWidth val="35"/>
        <c:axId val="142430592"/>
        <c:axId val="142432128"/>
      </c:barChart>
      <c:catAx>
        <c:axId val="142430592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24247A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2432128"/>
        <c:crosses val="autoZero"/>
        <c:auto val="1"/>
        <c:lblAlgn val="ctr"/>
        <c:lblOffset val="100"/>
      </c:catAx>
      <c:valAx>
        <c:axId val="142432128"/>
        <c:scaling>
          <c:orientation val="minMax"/>
        </c:scaling>
        <c:delete val="1"/>
        <c:axPos val="b"/>
        <c:numFmt formatCode="0.0%" sourceLinked="1"/>
        <c:tickLblPos val="none"/>
        <c:crossAx val="14243059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6350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6B4BC-19F0-4E03-87FE-0EC8E5D78A08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4CCAC5F-3DE8-4A4E-AA84-01152EFFAAF7}">
      <dgm:prSet phldrT="[Текст]" custT="1"/>
      <dgm:spPr/>
      <dgm:t>
        <a:bodyPr/>
        <a:lstStyle/>
        <a:p>
          <a:r>
            <a:rPr lang="ru-RU" sz="3500" dirty="0"/>
            <a:t>Развитие общественного участия в повышении качества оказания </a:t>
          </a:r>
          <a:r>
            <a:rPr lang="ru-RU" sz="3500" dirty="0" smtClean="0"/>
            <a:t> медицинских  </a:t>
          </a:r>
          <a:r>
            <a:rPr lang="ru-RU" sz="3500" dirty="0"/>
            <a:t>услуг </a:t>
          </a:r>
          <a:r>
            <a:rPr lang="ru-RU" sz="3500" dirty="0" smtClean="0"/>
            <a:t> в  городах  присутствия    ГК «РОСАТОМ»</a:t>
          </a:r>
          <a:endParaRPr lang="ru-RU" sz="3500" dirty="0"/>
        </a:p>
      </dgm:t>
    </dgm:pt>
    <dgm:pt modelId="{9648FCAD-B785-49F9-B873-E6F40FEED458}" type="parTrans" cxnId="{61D45B01-488D-426F-B5BC-B9A6A5617503}">
      <dgm:prSet/>
      <dgm:spPr/>
      <dgm:t>
        <a:bodyPr/>
        <a:lstStyle/>
        <a:p>
          <a:endParaRPr lang="ru-RU"/>
        </a:p>
      </dgm:t>
    </dgm:pt>
    <dgm:pt modelId="{E1F820CF-1AD5-4456-8F01-2E1A1C8A3BC7}" type="sibTrans" cxnId="{61D45B01-488D-426F-B5BC-B9A6A5617503}">
      <dgm:prSet/>
      <dgm:spPr/>
      <dgm:t>
        <a:bodyPr/>
        <a:lstStyle/>
        <a:p>
          <a:endParaRPr lang="ru-RU"/>
        </a:p>
      </dgm:t>
    </dgm:pt>
    <dgm:pt modelId="{191ABD92-057C-4B15-BD57-F9597B66B700}" type="pres">
      <dgm:prSet presAssocID="{AB26B4BC-19F0-4E03-87FE-0EC8E5D78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F2C751-D93E-4962-AC15-0DE560FDF212}" type="pres">
      <dgm:prSet presAssocID="{54CCAC5F-3DE8-4A4E-AA84-01152EFFAAF7}" presName="parentText" presStyleLbl="node1" presStyleIdx="0" presStyleCnt="1" custScaleX="100000" custScaleY="100845" custLinFactNeighborY="-35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45B01-488D-426F-B5BC-B9A6A5617503}" srcId="{AB26B4BC-19F0-4E03-87FE-0EC8E5D78A08}" destId="{54CCAC5F-3DE8-4A4E-AA84-01152EFFAAF7}" srcOrd="0" destOrd="0" parTransId="{9648FCAD-B785-49F9-B873-E6F40FEED458}" sibTransId="{E1F820CF-1AD5-4456-8F01-2E1A1C8A3BC7}"/>
    <dgm:cxn modelId="{5342AD86-8F94-46B2-BCE1-2D8B390A7534}" type="presOf" srcId="{54CCAC5F-3DE8-4A4E-AA84-01152EFFAAF7}" destId="{52F2C751-D93E-4962-AC15-0DE560FDF212}" srcOrd="0" destOrd="0" presId="urn:microsoft.com/office/officeart/2005/8/layout/vList2"/>
    <dgm:cxn modelId="{DD3D5900-C9C4-408F-94E3-B06B4D243CF3}" type="presOf" srcId="{AB26B4BC-19F0-4E03-87FE-0EC8E5D78A08}" destId="{191ABD92-057C-4B15-BD57-F9597B66B700}" srcOrd="0" destOrd="0" presId="urn:microsoft.com/office/officeart/2005/8/layout/vList2"/>
    <dgm:cxn modelId="{CBF0446A-38D4-44E0-B2DD-523F49CB1721}" type="presParOf" srcId="{191ABD92-057C-4B15-BD57-F9597B66B700}" destId="{52F2C751-D93E-4962-AC15-0DE560FDF2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CE470-0A69-45B6-983D-8993C2B5DFC2}" type="doc">
      <dgm:prSet loTypeId="urn:microsoft.com/office/officeart/2008/layout/VerticalCurv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7584F14-E702-4E35-84BF-D8B2A6427969}">
      <dgm:prSet phldrT="[Текст]" custT="1"/>
      <dgm:spPr/>
      <dgm:t>
        <a:bodyPr/>
        <a:lstStyle/>
        <a:p>
          <a:r>
            <a:rPr lang="ru-RU" sz="1800" b="1" dirty="0" smtClean="0"/>
            <a:t>Повысить  </a:t>
          </a:r>
          <a:r>
            <a:rPr lang="ru-RU" sz="1800" b="1" dirty="0"/>
            <a:t>уровень </a:t>
          </a:r>
          <a:r>
            <a:rPr lang="ru-RU" sz="1800" b="1" dirty="0" smtClean="0"/>
            <a:t> правовых  </a:t>
          </a:r>
          <a:r>
            <a:rPr lang="ru-RU" sz="1800" b="1" dirty="0"/>
            <a:t>знаний </a:t>
          </a:r>
          <a:r>
            <a:rPr lang="ru-RU" sz="1800" b="1" dirty="0" smtClean="0"/>
            <a:t> пациентов  в  городах  </a:t>
          </a:r>
          <a:r>
            <a:rPr lang="ru-RU" sz="1800" b="1" dirty="0"/>
            <a:t>присутствия </a:t>
          </a:r>
          <a:r>
            <a:rPr lang="ru-RU" sz="1800" b="1" dirty="0" smtClean="0"/>
            <a:t> ГК </a:t>
          </a:r>
          <a:r>
            <a:rPr lang="ru-RU" sz="1800" b="1" dirty="0"/>
            <a:t>«Росатом»</a:t>
          </a:r>
        </a:p>
      </dgm:t>
    </dgm:pt>
    <dgm:pt modelId="{487A4A1E-2745-45FE-BD83-FFD57AF30535}" type="parTrans" cxnId="{280D1BED-A0E5-419A-A12C-77BF399E04B9}">
      <dgm:prSet/>
      <dgm:spPr/>
      <dgm:t>
        <a:bodyPr/>
        <a:lstStyle/>
        <a:p>
          <a:endParaRPr lang="ru-RU"/>
        </a:p>
      </dgm:t>
    </dgm:pt>
    <dgm:pt modelId="{2CC62813-3C87-4F88-9CAA-4C7A344F12D7}" type="sibTrans" cxnId="{280D1BED-A0E5-419A-A12C-77BF399E04B9}">
      <dgm:prSet/>
      <dgm:spPr/>
      <dgm:t>
        <a:bodyPr/>
        <a:lstStyle/>
        <a:p>
          <a:endParaRPr lang="ru-RU"/>
        </a:p>
      </dgm:t>
    </dgm:pt>
    <dgm:pt modelId="{DC156880-1DA4-4578-A310-EDA828C49718}">
      <dgm:prSet phldrT="[Текст]" custT="1"/>
      <dgm:spPr/>
      <dgm:t>
        <a:bodyPr/>
        <a:lstStyle/>
        <a:p>
          <a:r>
            <a:rPr lang="ru-RU" sz="1800" b="1" dirty="0"/>
            <a:t>Усовершенствовать </a:t>
          </a:r>
          <a:r>
            <a:rPr lang="ru-RU" sz="1800" b="1" dirty="0" smtClean="0"/>
            <a:t> систему  взаимодействия  </a:t>
          </a:r>
          <a:r>
            <a:rPr lang="ru-RU" sz="1800" b="1" dirty="0" err="1" smtClean="0"/>
            <a:t>пациентского</a:t>
          </a:r>
          <a:r>
            <a:rPr lang="ru-RU" sz="1800" b="1" dirty="0" smtClean="0"/>
            <a:t>  сообщества  с  </a:t>
          </a:r>
          <a:r>
            <a:rPr lang="ru-RU" sz="1800" b="1" dirty="0"/>
            <a:t>органами здравоохранения, </a:t>
          </a:r>
          <a:r>
            <a:rPr lang="ru-RU" sz="1800" b="1" dirty="0" smtClean="0"/>
            <a:t> муниципальными  учреждениями  и  органами  власти  в  </a:t>
          </a:r>
          <a:r>
            <a:rPr lang="ru-RU" sz="1800" b="1" dirty="0"/>
            <a:t>защите прав, </a:t>
          </a:r>
          <a:r>
            <a:rPr lang="ru-RU" sz="1800" b="1" dirty="0" smtClean="0"/>
            <a:t> на  охрану  здоровья  и  медицинскую  помощь</a:t>
          </a:r>
          <a:endParaRPr lang="ru-RU" sz="1800" b="1" dirty="0"/>
        </a:p>
      </dgm:t>
    </dgm:pt>
    <dgm:pt modelId="{0466EB73-3466-4AB1-B0C7-229855BB3EEF}" type="parTrans" cxnId="{036BFB70-2FA1-4821-9908-75A6E96BEE74}">
      <dgm:prSet/>
      <dgm:spPr/>
      <dgm:t>
        <a:bodyPr/>
        <a:lstStyle/>
        <a:p>
          <a:endParaRPr lang="ru-RU"/>
        </a:p>
      </dgm:t>
    </dgm:pt>
    <dgm:pt modelId="{1CB35690-6B58-4F05-9409-3AA20B1239F4}" type="sibTrans" cxnId="{036BFB70-2FA1-4821-9908-75A6E96BEE74}">
      <dgm:prSet/>
      <dgm:spPr/>
      <dgm:t>
        <a:bodyPr/>
        <a:lstStyle/>
        <a:p>
          <a:endParaRPr lang="ru-RU"/>
        </a:p>
      </dgm:t>
    </dgm:pt>
    <dgm:pt modelId="{D21FDEF1-5E90-4EAE-BA73-F81EDE38BFA7}">
      <dgm:prSet phldrT="[Текст]" custT="1"/>
      <dgm:spPr/>
      <dgm:t>
        <a:bodyPr/>
        <a:lstStyle/>
        <a:p>
          <a:r>
            <a:rPr lang="ru-RU" sz="1900" b="1" dirty="0"/>
            <a:t>Развить </a:t>
          </a:r>
          <a:r>
            <a:rPr lang="ru-RU" sz="1900" b="1" dirty="0" smtClean="0"/>
            <a:t> систему  общественного  контроля  </a:t>
          </a:r>
          <a:r>
            <a:rPr lang="ru-RU" sz="1900" b="1" dirty="0"/>
            <a:t>в </a:t>
          </a:r>
          <a:r>
            <a:rPr lang="ru-RU" sz="1900" b="1" dirty="0" smtClean="0"/>
            <a:t> сфере  здравоохранения  </a:t>
          </a:r>
          <a:r>
            <a:rPr lang="ru-RU" sz="1900" b="1" dirty="0"/>
            <a:t>в городах </a:t>
          </a:r>
          <a:r>
            <a:rPr lang="ru-RU" sz="1900" b="1" dirty="0" smtClean="0"/>
            <a:t>присутствия  </a:t>
          </a:r>
          <a:r>
            <a:rPr lang="ru-RU" sz="1900" b="1" dirty="0"/>
            <a:t>ГК «Росатом»</a:t>
          </a:r>
        </a:p>
      </dgm:t>
    </dgm:pt>
    <dgm:pt modelId="{7ECAD266-20EF-4DA7-B07E-3DBE17B957A7}" type="parTrans" cxnId="{09063B31-0D64-4D4A-AA45-FE70B576DC51}">
      <dgm:prSet/>
      <dgm:spPr/>
      <dgm:t>
        <a:bodyPr/>
        <a:lstStyle/>
        <a:p>
          <a:endParaRPr lang="ru-RU"/>
        </a:p>
      </dgm:t>
    </dgm:pt>
    <dgm:pt modelId="{BD253AC6-9D06-4605-91B7-FD1A882EAE70}" type="sibTrans" cxnId="{09063B31-0D64-4D4A-AA45-FE70B576DC51}">
      <dgm:prSet/>
      <dgm:spPr/>
      <dgm:t>
        <a:bodyPr/>
        <a:lstStyle/>
        <a:p>
          <a:endParaRPr lang="ru-RU"/>
        </a:p>
      </dgm:t>
    </dgm:pt>
    <dgm:pt modelId="{F9F12D82-4599-4539-85B2-1E39473CE036}">
      <dgm:prSet phldrT="[Текст]" custT="1"/>
      <dgm:spPr/>
      <dgm:t>
        <a:bodyPr/>
        <a:lstStyle/>
        <a:p>
          <a:r>
            <a:rPr lang="ru-RU" sz="1900" b="1" dirty="0"/>
            <a:t>Повысить </a:t>
          </a:r>
          <a:r>
            <a:rPr lang="ru-RU" sz="1900" b="1" dirty="0" smtClean="0"/>
            <a:t> уровень  знаний  </a:t>
          </a:r>
          <a:r>
            <a:rPr lang="ru-RU" sz="1900" b="1" dirty="0"/>
            <a:t>медицинских работников в правовых и психологических </a:t>
          </a:r>
          <a:r>
            <a:rPr lang="ru-RU" sz="1900" b="1" dirty="0" smtClean="0"/>
            <a:t>аспектах  </a:t>
          </a:r>
          <a:r>
            <a:rPr lang="ru-RU" sz="1900" b="1" dirty="0"/>
            <a:t>взаимодействия </a:t>
          </a:r>
          <a:r>
            <a:rPr lang="ru-RU" sz="1900" b="1" dirty="0" smtClean="0"/>
            <a:t> с </a:t>
          </a:r>
          <a:r>
            <a:rPr lang="ru-RU" sz="1900" b="1" dirty="0"/>
            <a:t>пациентами</a:t>
          </a:r>
        </a:p>
      </dgm:t>
    </dgm:pt>
    <dgm:pt modelId="{9B0A4E47-C7E4-4D5C-848B-474519BF39E6}" type="parTrans" cxnId="{0B07D412-191D-44AA-952D-55C8DEECF75A}">
      <dgm:prSet/>
      <dgm:spPr/>
      <dgm:t>
        <a:bodyPr/>
        <a:lstStyle/>
        <a:p>
          <a:endParaRPr lang="ru-RU"/>
        </a:p>
      </dgm:t>
    </dgm:pt>
    <dgm:pt modelId="{E134D817-8939-4011-AC24-CDC931C56CAB}" type="sibTrans" cxnId="{0B07D412-191D-44AA-952D-55C8DEECF75A}">
      <dgm:prSet/>
      <dgm:spPr/>
      <dgm:t>
        <a:bodyPr/>
        <a:lstStyle/>
        <a:p>
          <a:endParaRPr lang="ru-RU"/>
        </a:p>
      </dgm:t>
    </dgm:pt>
    <dgm:pt modelId="{AF98AECB-1FC3-4131-944E-6FA0B7EB749C}">
      <dgm:prSet phldrT="[Текст]" custT="1"/>
      <dgm:spPr/>
      <dgm:t>
        <a:bodyPr/>
        <a:lstStyle/>
        <a:p>
          <a:r>
            <a:rPr lang="ru-RU" sz="1800" b="1" dirty="0"/>
            <a:t>Повысить </a:t>
          </a:r>
          <a:r>
            <a:rPr lang="ru-RU" sz="1800" b="1" dirty="0" smtClean="0"/>
            <a:t> уровень  информированности  </a:t>
          </a:r>
          <a:r>
            <a:rPr lang="ru-RU" sz="1800" b="1" dirty="0" err="1" smtClean="0"/>
            <a:t>пациентского</a:t>
          </a:r>
          <a:r>
            <a:rPr lang="ru-RU" sz="1800" b="1" dirty="0" smtClean="0"/>
            <a:t>  сообщества   городов   присутствия    ГК "РОСАТОМ" </a:t>
          </a:r>
          <a:r>
            <a:rPr lang="ru-RU" sz="1800" b="1" dirty="0"/>
            <a:t>о </a:t>
          </a:r>
          <a:r>
            <a:rPr lang="ru-RU" sz="1800" b="1" dirty="0" smtClean="0"/>
            <a:t>правовых  аспектах  </a:t>
          </a:r>
          <a:r>
            <a:rPr lang="ru-RU" sz="1800" b="1" dirty="0"/>
            <a:t>защиты </a:t>
          </a:r>
          <a:r>
            <a:rPr lang="ru-RU" sz="1800" b="1" dirty="0" smtClean="0"/>
            <a:t> прав  пациентов</a:t>
          </a:r>
          <a:endParaRPr lang="ru-RU" sz="1800" b="1" dirty="0"/>
        </a:p>
      </dgm:t>
    </dgm:pt>
    <dgm:pt modelId="{B2764003-0FA5-4DAC-A12C-3B6FC99D35EA}" type="parTrans" cxnId="{4EFBE1C8-A3EE-4696-8A07-0E326EAEE4DA}">
      <dgm:prSet/>
      <dgm:spPr/>
      <dgm:t>
        <a:bodyPr/>
        <a:lstStyle/>
        <a:p>
          <a:endParaRPr lang="ru-RU"/>
        </a:p>
      </dgm:t>
    </dgm:pt>
    <dgm:pt modelId="{BC693CE0-A41A-4B7D-B36E-44190FDBDEB9}" type="sibTrans" cxnId="{4EFBE1C8-A3EE-4696-8A07-0E326EAEE4DA}">
      <dgm:prSet/>
      <dgm:spPr/>
      <dgm:t>
        <a:bodyPr/>
        <a:lstStyle/>
        <a:p>
          <a:endParaRPr lang="ru-RU"/>
        </a:p>
      </dgm:t>
    </dgm:pt>
    <dgm:pt modelId="{42D7548F-6B7F-49B6-A33C-5AEBB8D03E80}" type="pres">
      <dgm:prSet presAssocID="{E7DCE470-0A69-45B6-983D-8993C2B5DF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3A434A-7119-45D9-B98F-AB62FC2C7461}" type="pres">
      <dgm:prSet presAssocID="{E7DCE470-0A69-45B6-983D-8993C2B5DFC2}" presName="Name1" presStyleCnt="0"/>
      <dgm:spPr/>
    </dgm:pt>
    <dgm:pt modelId="{47DF7C59-130C-4A44-BB79-599DC2CB9EE4}" type="pres">
      <dgm:prSet presAssocID="{E7DCE470-0A69-45B6-983D-8993C2B5DFC2}" presName="cycle" presStyleCnt="0"/>
      <dgm:spPr/>
    </dgm:pt>
    <dgm:pt modelId="{4076C8E4-23A5-44AC-9E37-6A0044DEF0AD}" type="pres">
      <dgm:prSet presAssocID="{E7DCE470-0A69-45B6-983D-8993C2B5DFC2}" presName="srcNode" presStyleLbl="node1" presStyleIdx="0" presStyleCnt="5"/>
      <dgm:spPr/>
    </dgm:pt>
    <dgm:pt modelId="{B5F3A0F7-A9D6-4937-B995-2D28A5F2A623}" type="pres">
      <dgm:prSet presAssocID="{E7DCE470-0A69-45B6-983D-8993C2B5DFC2}" presName="conn" presStyleLbl="parChTrans1D2" presStyleIdx="0" presStyleCnt="1"/>
      <dgm:spPr/>
      <dgm:t>
        <a:bodyPr/>
        <a:lstStyle/>
        <a:p>
          <a:endParaRPr lang="ru-RU"/>
        </a:p>
      </dgm:t>
    </dgm:pt>
    <dgm:pt modelId="{03DD5622-81DA-42DE-BA85-2F680A321172}" type="pres">
      <dgm:prSet presAssocID="{E7DCE470-0A69-45B6-983D-8993C2B5DFC2}" presName="extraNode" presStyleLbl="node1" presStyleIdx="0" presStyleCnt="5"/>
      <dgm:spPr/>
    </dgm:pt>
    <dgm:pt modelId="{293B8B1E-FEF0-4622-93DB-E050F387F69E}" type="pres">
      <dgm:prSet presAssocID="{E7DCE470-0A69-45B6-983D-8993C2B5DFC2}" presName="dstNode" presStyleLbl="node1" presStyleIdx="0" presStyleCnt="5"/>
      <dgm:spPr/>
    </dgm:pt>
    <dgm:pt modelId="{48A56FC3-C8B1-4251-8929-41A28646A475}" type="pres">
      <dgm:prSet presAssocID="{27584F14-E702-4E35-84BF-D8B2A642796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85C3E-4E57-420B-8911-E737E38F5666}" type="pres">
      <dgm:prSet presAssocID="{27584F14-E702-4E35-84BF-D8B2A6427969}" presName="accent_1" presStyleCnt="0"/>
      <dgm:spPr/>
    </dgm:pt>
    <dgm:pt modelId="{2A32CA8E-727D-4DE1-AFE0-381FD45F255D}" type="pres">
      <dgm:prSet presAssocID="{27584F14-E702-4E35-84BF-D8B2A6427969}" presName="accentRepeatNode" presStyleLbl="solidFgAcc1" presStyleIdx="0" presStyleCnt="5"/>
      <dgm:spPr/>
    </dgm:pt>
    <dgm:pt modelId="{3757994A-025E-4CA0-8B75-B61E46E905DC}" type="pres">
      <dgm:prSet presAssocID="{DC156880-1DA4-4578-A310-EDA828C49718}" presName="text_2" presStyleLbl="node1" presStyleIdx="1" presStyleCnt="5" custScaleY="13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0F64F-E0B6-4B8E-BD0B-F453573403B0}" type="pres">
      <dgm:prSet presAssocID="{DC156880-1DA4-4578-A310-EDA828C49718}" presName="accent_2" presStyleCnt="0"/>
      <dgm:spPr/>
    </dgm:pt>
    <dgm:pt modelId="{132312CF-DB54-4A9F-B7A3-8FF4688CCCCD}" type="pres">
      <dgm:prSet presAssocID="{DC156880-1DA4-4578-A310-EDA828C49718}" presName="accentRepeatNode" presStyleLbl="solidFgAcc1" presStyleIdx="1" presStyleCnt="5"/>
      <dgm:spPr/>
    </dgm:pt>
    <dgm:pt modelId="{E7003B54-836A-4F8E-AA38-9867D9954FB3}" type="pres">
      <dgm:prSet presAssocID="{D21FDEF1-5E90-4EAE-BA73-F81EDE38BF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4FCDD-3656-4B49-AD46-AC6D4ED26D71}" type="pres">
      <dgm:prSet presAssocID="{D21FDEF1-5E90-4EAE-BA73-F81EDE38BFA7}" presName="accent_3" presStyleCnt="0"/>
      <dgm:spPr/>
    </dgm:pt>
    <dgm:pt modelId="{5D69E4F7-F581-4DE2-84F2-E084C3FE586B}" type="pres">
      <dgm:prSet presAssocID="{D21FDEF1-5E90-4EAE-BA73-F81EDE38BFA7}" presName="accentRepeatNode" presStyleLbl="solidFgAcc1" presStyleIdx="2" presStyleCnt="5"/>
      <dgm:spPr/>
    </dgm:pt>
    <dgm:pt modelId="{A17E3189-BAA2-46F7-AF19-569695F62C8D}" type="pres">
      <dgm:prSet presAssocID="{F9F12D82-4599-4539-85B2-1E39473CE03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C5D63-0158-454C-8F79-5B490BC94EAD}" type="pres">
      <dgm:prSet presAssocID="{F9F12D82-4599-4539-85B2-1E39473CE036}" presName="accent_4" presStyleCnt="0"/>
      <dgm:spPr/>
    </dgm:pt>
    <dgm:pt modelId="{6A290C09-7270-4DAA-92E8-D1DE609A7187}" type="pres">
      <dgm:prSet presAssocID="{F9F12D82-4599-4539-85B2-1E39473CE036}" presName="accentRepeatNode" presStyleLbl="solidFgAcc1" presStyleIdx="3" presStyleCnt="5"/>
      <dgm:spPr/>
    </dgm:pt>
    <dgm:pt modelId="{71DAE6A9-41D4-4025-90B6-44708EC491C5}" type="pres">
      <dgm:prSet presAssocID="{AF98AECB-1FC3-4131-944E-6FA0B7EB749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F130C-CA4A-4CA2-A825-33E0D8CB7161}" type="pres">
      <dgm:prSet presAssocID="{AF98AECB-1FC3-4131-944E-6FA0B7EB749C}" presName="accent_5" presStyleCnt="0"/>
      <dgm:spPr/>
    </dgm:pt>
    <dgm:pt modelId="{25DF52E3-8DDD-4BC6-A08A-92740BA08CCC}" type="pres">
      <dgm:prSet presAssocID="{AF98AECB-1FC3-4131-944E-6FA0B7EB749C}" presName="accentRepeatNode" presStyleLbl="solidFgAcc1" presStyleIdx="4" presStyleCnt="5"/>
      <dgm:spPr/>
    </dgm:pt>
  </dgm:ptLst>
  <dgm:cxnLst>
    <dgm:cxn modelId="{2CA459D5-4A2F-467E-B722-597BC6F2C650}" type="presOf" srcId="{DC156880-1DA4-4578-A310-EDA828C49718}" destId="{3757994A-025E-4CA0-8B75-B61E46E905DC}" srcOrd="0" destOrd="0" presId="urn:microsoft.com/office/officeart/2008/layout/VerticalCurvedList"/>
    <dgm:cxn modelId="{036BFB70-2FA1-4821-9908-75A6E96BEE74}" srcId="{E7DCE470-0A69-45B6-983D-8993C2B5DFC2}" destId="{DC156880-1DA4-4578-A310-EDA828C49718}" srcOrd="1" destOrd="0" parTransId="{0466EB73-3466-4AB1-B0C7-229855BB3EEF}" sibTransId="{1CB35690-6B58-4F05-9409-3AA20B1239F4}"/>
    <dgm:cxn modelId="{14E4B3EA-C29D-45BB-B538-7F6FC3AD3C8D}" type="presOf" srcId="{D21FDEF1-5E90-4EAE-BA73-F81EDE38BFA7}" destId="{E7003B54-836A-4F8E-AA38-9867D9954FB3}" srcOrd="0" destOrd="0" presId="urn:microsoft.com/office/officeart/2008/layout/VerticalCurvedList"/>
    <dgm:cxn modelId="{4EFBE1C8-A3EE-4696-8A07-0E326EAEE4DA}" srcId="{E7DCE470-0A69-45B6-983D-8993C2B5DFC2}" destId="{AF98AECB-1FC3-4131-944E-6FA0B7EB749C}" srcOrd="4" destOrd="0" parTransId="{B2764003-0FA5-4DAC-A12C-3B6FC99D35EA}" sibTransId="{BC693CE0-A41A-4B7D-B36E-44190FDBDEB9}"/>
    <dgm:cxn modelId="{A7895FF3-B266-4099-8E7D-E636558711A9}" type="presOf" srcId="{F9F12D82-4599-4539-85B2-1E39473CE036}" destId="{A17E3189-BAA2-46F7-AF19-569695F62C8D}" srcOrd="0" destOrd="0" presId="urn:microsoft.com/office/officeart/2008/layout/VerticalCurvedList"/>
    <dgm:cxn modelId="{EBE4A18C-E253-4AB8-99B2-6D5C4963E372}" type="presOf" srcId="{2CC62813-3C87-4F88-9CAA-4C7A344F12D7}" destId="{B5F3A0F7-A9D6-4937-B995-2D28A5F2A623}" srcOrd="0" destOrd="0" presId="urn:microsoft.com/office/officeart/2008/layout/VerticalCurvedList"/>
    <dgm:cxn modelId="{FCA97CEA-9BAA-4102-A938-53D5DCF641EF}" type="presOf" srcId="{E7DCE470-0A69-45B6-983D-8993C2B5DFC2}" destId="{42D7548F-6B7F-49B6-A33C-5AEBB8D03E80}" srcOrd="0" destOrd="0" presId="urn:microsoft.com/office/officeart/2008/layout/VerticalCurvedList"/>
    <dgm:cxn modelId="{0B07D412-191D-44AA-952D-55C8DEECF75A}" srcId="{E7DCE470-0A69-45B6-983D-8993C2B5DFC2}" destId="{F9F12D82-4599-4539-85B2-1E39473CE036}" srcOrd="3" destOrd="0" parTransId="{9B0A4E47-C7E4-4D5C-848B-474519BF39E6}" sibTransId="{E134D817-8939-4011-AC24-CDC931C56CAB}"/>
    <dgm:cxn modelId="{97366C6D-BFB9-418C-BB36-0AA029FEBCC8}" type="presOf" srcId="{AF98AECB-1FC3-4131-944E-6FA0B7EB749C}" destId="{71DAE6A9-41D4-4025-90B6-44708EC491C5}" srcOrd="0" destOrd="0" presId="urn:microsoft.com/office/officeart/2008/layout/VerticalCurvedList"/>
    <dgm:cxn modelId="{280D1BED-A0E5-419A-A12C-77BF399E04B9}" srcId="{E7DCE470-0A69-45B6-983D-8993C2B5DFC2}" destId="{27584F14-E702-4E35-84BF-D8B2A6427969}" srcOrd="0" destOrd="0" parTransId="{487A4A1E-2745-45FE-BD83-FFD57AF30535}" sibTransId="{2CC62813-3C87-4F88-9CAA-4C7A344F12D7}"/>
    <dgm:cxn modelId="{09063B31-0D64-4D4A-AA45-FE70B576DC51}" srcId="{E7DCE470-0A69-45B6-983D-8993C2B5DFC2}" destId="{D21FDEF1-5E90-4EAE-BA73-F81EDE38BFA7}" srcOrd="2" destOrd="0" parTransId="{7ECAD266-20EF-4DA7-B07E-3DBE17B957A7}" sibTransId="{BD253AC6-9D06-4605-91B7-FD1A882EAE70}"/>
    <dgm:cxn modelId="{9A7B9B26-D2A1-4CE4-A87E-5330CDCA4D21}" type="presOf" srcId="{27584F14-E702-4E35-84BF-D8B2A6427969}" destId="{48A56FC3-C8B1-4251-8929-41A28646A475}" srcOrd="0" destOrd="0" presId="urn:microsoft.com/office/officeart/2008/layout/VerticalCurvedList"/>
    <dgm:cxn modelId="{31CC976B-078C-44BD-9C5D-0D07BF8A35B9}" type="presParOf" srcId="{42D7548F-6B7F-49B6-A33C-5AEBB8D03E80}" destId="{703A434A-7119-45D9-B98F-AB62FC2C7461}" srcOrd="0" destOrd="0" presId="urn:microsoft.com/office/officeart/2008/layout/VerticalCurvedList"/>
    <dgm:cxn modelId="{3309C27E-9B1A-48BE-BE68-FF05E7162A88}" type="presParOf" srcId="{703A434A-7119-45D9-B98F-AB62FC2C7461}" destId="{47DF7C59-130C-4A44-BB79-599DC2CB9EE4}" srcOrd="0" destOrd="0" presId="urn:microsoft.com/office/officeart/2008/layout/VerticalCurvedList"/>
    <dgm:cxn modelId="{317EC2E0-4B2F-4F9A-BBE9-EFD97C877007}" type="presParOf" srcId="{47DF7C59-130C-4A44-BB79-599DC2CB9EE4}" destId="{4076C8E4-23A5-44AC-9E37-6A0044DEF0AD}" srcOrd="0" destOrd="0" presId="urn:microsoft.com/office/officeart/2008/layout/VerticalCurvedList"/>
    <dgm:cxn modelId="{D142831A-B513-4B33-A74B-A628F1F577CC}" type="presParOf" srcId="{47DF7C59-130C-4A44-BB79-599DC2CB9EE4}" destId="{B5F3A0F7-A9D6-4937-B995-2D28A5F2A623}" srcOrd="1" destOrd="0" presId="urn:microsoft.com/office/officeart/2008/layout/VerticalCurvedList"/>
    <dgm:cxn modelId="{3FA7E5BB-2616-435C-9040-1387C3287FD5}" type="presParOf" srcId="{47DF7C59-130C-4A44-BB79-599DC2CB9EE4}" destId="{03DD5622-81DA-42DE-BA85-2F680A321172}" srcOrd="2" destOrd="0" presId="urn:microsoft.com/office/officeart/2008/layout/VerticalCurvedList"/>
    <dgm:cxn modelId="{43E2292C-81F0-4EEC-8E89-DC4A2E861EC7}" type="presParOf" srcId="{47DF7C59-130C-4A44-BB79-599DC2CB9EE4}" destId="{293B8B1E-FEF0-4622-93DB-E050F387F69E}" srcOrd="3" destOrd="0" presId="urn:microsoft.com/office/officeart/2008/layout/VerticalCurvedList"/>
    <dgm:cxn modelId="{E533D8DB-3183-49CC-8F3C-0E85B07DD286}" type="presParOf" srcId="{703A434A-7119-45D9-B98F-AB62FC2C7461}" destId="{48A56FC3-C8B1-4251-8929-41A28646A475}" srcOrd="1" destOrd="0" presId="urn:microsoft.com/office/officeart/2008/layout/VerticalCurvedList"/>
    <dgm:cxn modelId="{2C89C54F-B636-499D-A47F-0C81259E513C}" type="presParOf" srcId="{703A434A-7119-45D9-B98F-AB62FC2C7461}" destId="{5BB85C3E-4E57-420B-8911-E737E38F5666}" srcOrd="2" destOrd="0" presId="urn:microsoft.com/office/officeart/2008/layout/VerticalCurvedList"/>
    <dgm:cxn modelId="{E634CB21-51DC-4DC0-A4B2-83E78482DABB}" type="presParOf" srcId="{5BB85C3E-4E57-420B-8911-E737E38F5666}" destId="{2A32CA8E-727D-4DE1-AFE0-381FD45F255D}" srcOrd="0" destOrd="0" presId="urn:microsoft.com/office/officeart/2008/layout/VerticalCurvedList"/>
    <dgm:cxn modelId="{C9EE987C-0347-4EA9-BA0B-49E620543CA4}" type="presParOf" srcId="{703A434A-7119-45D9-B98F-AB62FC2C7461}" destId="{3757994A-025E-4CA0-8B75-B61E46E905DC}" srcOrd="3" destOrd="0" presId="urn:microsoft.com/office/officeart/2008/layout/VerticalCurvedList"/>
    <dgm:cxn modelId="{0902F860-E4E3-4472-BA4E-23DC28C16B60}" type="presParOf" srcId="{703A434A-7119-45D9-B98F-AB62FC2C7461}" destId="{0DE0F64F-E0B6-4B8E-BD0B-F453573403B0}" srcOrd="4" destOrd="0" presId="urn:microsoft.com/office/officeart/2008/layout/VerticalCurvedList"/>
    <dgm:cxn modelId="{D71A8759-2C21-454B-AAC6-10653B2EAE9B}" type="presParOf" srcId="{0DE0F64F-E0B6-4B8E-BD0B-F453573403B0}" destId="{132312CF-DB54-4A9F-B7A3-8FF4688CCCCD}" srcOrd="0" destOrd="0" presId="urn:microsoft.com/office/officeart/2008/layout/VerticalCurvedList"/>
    <dgm:cxn modelId="{CEDB9F75-C2F2-4A6C-ADBA-9720AEC37CB1}" type="presParOf" srcId="{703A434A-7119-45D9-B98F-AB62FC2C7461}" destId="{E7003B54-836A-4F8E-AA38-9867D9954FB3}" srcOrd="5" destOrd="0" presId="urn:microsoft.com/office/officeart/2008/layout/VerticalCurvedList"/>
    <dgm:cxn modelId="{794FC0D4-0885-4E25-9912-FCDFD5F66EC9}" type="presParOf" srcId="{703A434A-7119-45D9-B98F-AB62FC2C7461}" destId="{C714FCDD-3656-4B49-AD46-AC6D4ED26D71}" srcOrd="6" destOrd="0" presId="urn:microsoft.com/office/officeart/2008/layout/VerticalCurvedList"/>
    <dgm:cxn modelId="{5EEB1013-B04E-4051-9640-FBBC44261397}" type="presParOf" srcId="{C714FCDD-3656-4B49-AD46-AC6D4ED26D71}" destId="{5D69E4F7-F581-4DE2-84F2-E084C3FE586B}" srcOrd="0" destOrd="0" presId="urn:microsoft.com/office/officeart/2008/layout/VerticalCurvedList"/>
    <dgm:cxn modelId="{F5C927DB-B3ED-4CF2-AE84-89333EC44BFC}" type="presParOf" srcId="{703A434A-7119-45D9-B98F-AB62FC2C7461}" destId="{A17E3189-BAA2-46F7-AF19-569695F62C8D}" srcOrd="7" destOrd="0" presId="urn:microsoft.com/office/officeart/2008/layout/VerticalCurvedList"/>
    <dgm:cxn modelId="{AD23B8F8-B57F-41B7-BF46-520AD8491896}" type="presParOf" srcId="{703A434A-7119-45D9-B98F-AB62FC2C7461}" destId="{1AEC5D63-0158-454C-8F79-5B490BC94EAD}" srcOrd="8" destOrd="0" presId="urn:microsoft.com/office/officeart/2008/layout/VerticalCurvedList"/>
    <dgm:cxn modelId="{7AC81A8D-2155-42CE-A86F-599AAFB72F12}" type="presParOf" srcId="{1AEC5D63-0158-454C-8F79-5B490BC94EAD}" destId="{6A290C09-7270-4DAA-92E8-D1DE609A7187}" srcOrd="0" destOrd="0" presId="urn:microsoft.com/office/officeart/2008/layout/VerticalCurvedList"/>
    <dgm:cxn modelId="{C950F156-8FDC-46FB-B1E4-928C28ED65A3}" type="presParOf" srcId="{703A434A-7119-45D9-B98F-AB62FC2C7461}" destId="{71DAE6A9-41D4-4025-90B6-44708EC491C5}" srcOrd="9" destOrd="0" presId="urn:microsoft.com/office/officeart/2008/layout/VerticalCurvedList"/>
    <dgm:cxn modelId="{B7A25C38-F372-40F4-9C36-EFF554186DC8}" type="presParOf" srcId="{703A434A-7119-45D9-B98F-AB62FC2C7461}" destId="{941F130C-CA4A-4CA2-A825-33E0D8CB7161}" srcOrd="10" destOrd="0" presId="urn:microsoft.com/office/officeart/2008/layout/VerticalCurvedList"/>
    <dgm:cxn modelId="{139CCC4C-23CB-46BD-94B1-97EE43798124}" type="presParOf" srcId="{941F130C-CA4A-4CA2-A825-33E0D8CB7161}" destId="{25DF52E3-8DDD-4BC6-A08A-92740BA08C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7CF34-40F8-45F7-A2EE-29CF960C18F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F0DE1E-DA8F-44B4-BC8B-924B7ECF746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3200" b="1" dirty="0" smtClean="0">
              <a:solidFill>
                <a:srgbClr val="C00000"/>
              </a:solidFill>
            </a:rPr>
            <a:t>ПОВЫШЕНИЕ  УРОВНЯ ПРАВОВЫХ  ЗНАНИЙ ПАЦИЕНТОВ </a:t>
          </a:r>
          <a:endParaRPr lang="ru-RU" sz="3200" b="1" dirty="0">
            <a:solidFill>
              <a:srgbClr val="C00000"/>
            </a:solidFill>
          </a:endParaRPr>
        </a:p>
      </dgm:t>
    </dgm:pt>
    <dgm:pt modelId="{08B5DFCC-4CB0-4A79-A610-B4A167A1587E}" type="parTrans" cxnId="{AE5745CD-DC92-4BCF-B10E-1D820AD09B73}">
      <dgm:prSet/>
      <dgm:spPr/>
      <dgm:t>
        <a:bodyPr/>
        <a:lstStyle/>
        <a:p>
          <a:endParaRPr lang="ru-RU"/>
        </a:p>
      </dgm:t>
    </dgm:pt>
    <dgm:pt modelId="{AF2F90F5-FF07-4E53-91B7-B2BFB8A1156A}" type="sibTrans" cxnId="{AE5745CD-DC92-4BCF-B10E-1D820AD09B73}">
      <dgm:prSet/>
      <dgm:spPr/>
      <dgm:t>
        <a:bodyPr/>
        <a:lstStyle/>
        <a:p>
          <a:endParaRPr lang="ru-RU"/>
        </a:p>
      </dgm:t>
    </dgm:pt>
    <dgm:pt modelId="{AE004192-DBC9-4161-9499-5969CD366B7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Обучение ведущих школ правовой грамотности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</dgm:t>
    </dgm:pt>
    <dgm:pt modelId="{A139E53E-8331-4407-95D8-ECB844771689}" type="parTrans" cxnId="{08C9F894-4651-4028-A556-779EAC23EF69}">
      <dgm:prSet/>
      <dgm:spPr/>
      <dgm:t>
        <a:bodyPr/>
        <a:lstStyle/>
        <a:p>
          <a:endParaRPr lang="ru-RU"/>
        </a:p>
      </dgm:t>
    </dgm:pt>
    <dgm:pt modelId="{760A3296-987B-42D7-91A6-35825AC1B531}" type="sibTrans" cxnId="{08C9F894-4651-4028-A556-779EAC23EF69}">
      <dgm:prSet/>
      <dgm:spPr/>
      <dgm:t>
        <a:bodyPr/>
        <a:lstStyle/>
        <a:p>
          <a:endParaRPr lang="ru-RU"/>
        </a:p>
      </dgm:t>
    </dgm:pt>
    <dgm:pt modelId="{0294C3AA-414B-447B-8CD5-04264B128C39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Проведение 60 школ правовой грамотности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</dgm:t>
    </dgm:pt>
    <dgm:pt modelId="{B5A02479-570A-4390-86E9-77C8E2201D13}" type="parTrans" cxnId="{0BB0FDE7-FFE2-4CCD-BDA4-481B25933853}">
      <dgm:prSet/>
      <dgm:spPr/>
      <dgm:t>
        <a:bodyPr/>
        <a:lstStyle/>
        <a:p>
          <a:endParaRPr lang="ru-RU"/>
        </a:p>
      </dgm:t>
    </dgm:pt>
    <dgm:pt modelId="{6510680D-AFDC-4E27-90CD-F191D1A23B7A}" type="sibTrans" cxnId="{0BB0FDE7-FFE2-4CCD-BDA4-481B25933853}">
      <dgm:prSet/>
      <dgm:spPr/>
      <dgm:t>
        <a:bodyPr/>
        <a:lstStyle/>
        <a:p>
          <a:endParaRPr lang="ru-RU"/>
        </a:p>
      </dgm:t>
    </dgm:pt>
    <dgm:pt modelId="{BB34FFA8-EE6D-4A38-B86E-043D07005ABB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Консультирование пациентов на горячей линии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</dgm:t>
    </dgm:pt>
    <dgm:pt modelId="{95264FAB-962E-4EC9-8A31-DC38C19E24BF}" type="parTrans" cxnId="{A4B71B7F-D1F1-4C40-B4D8-F3B458BB36CA}">
      <dgm:prSet/>
      <dgm:spPr/>
      <dgm:t>
        <a:bodyPr/>
        <a:lstStyle/>
        <a:p>
          <a:endParaRPr lang="ru-RU"/>
        </a:p>
      </dgm:t>
    </dgm:pt>
    <dgm:pt modelId="{63A3C735-12D3-45D2-865A-1CCDCF888E3F}" type="sibTrans" cxnId="{A4B71B7F-D1F1-4C40-B4D8-F3B458BB36CA}">
      <dgm:prSet/>
      <dgm:spPr/>
      <dgm:t>
        <a:bodyPr/>
        <a:lstStyle/>
        <a:p>
          <a:endParaRPr lang="ru-RU"/>
        </a:p>
      </dgm:t>
    </dgm:pt>
    <dgm:pt modelId="{7E65817A-4175-4116-8EE1-E436D359870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 Подготовка 3 программы информационных семинаров 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</dgm:t>
    </dgm:pt>
    <dgm:pt modelId="{49B8E75C-A970-456A-B3CE-9BEA60E13FA0}" type="parTrans" cxnId="{A8152637-B136-4EB7-8B12-3E7BDE792697}">
      <dgm:prSet/>
      <dgm:spPr/>
      <dgm:t>
        <a:bodyPr/>
        <a:lstStyle/>
        <a:p>
          <a:endParaRPr lang="ru-RU"/>
        </a:p>
      </dgm:t>
    </dgm:pt>
    <dgm:pt modelId="{BE7F1EA0-137B-4E19-B949-217C514DF536}" type="sibTrans" cxnId="{A8152637-B136-4EB7-8B12-3E7BDE792697}">
      <dgm:prSet/>
      <dgm:spPr/>
      <dgm:t>
        <a:bodyPr/>
        <a:lstStyle/>
        <a:p>
          <a:endParaRPr lang="ru-RU"/>
        </a:p>
      </dgm:t>
    </dgm:pt>
    <dgm:pt modelId="{9F68F51E-B157-4821-BE16-A90CC4F9FDCC}" type="pres">
      <dgm:prSet presAssocID="{2907CF34-40F8-45F7-A2EE-29CF960C18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96956-3C4B-4C51-8DB5-92AC3A6428FD}" type="pres">
      <dgm:prSet presAssocID="{98F0DE1E-DA8F-44B4-BC8B-924B7ECF7465}" presName="linNode" presStyleCnt="0"/>
      <dgm:spPr/>
    </dgm:pt>
    <dgm:pt modelId="{30F98E72-1221-4524-B09C-D4B931612B27}" type="pres">
      <dgm:prSet presAssocID="{98F0DE1E-DA8F-44B4-BC8B-924B7ECF7465}" presName="parentText" presStyleLbl="node1" presStyleIdx="0" presStyleCnt="1" custScaleX="109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69A5F-C5B0-4D5C-986A-56308C2008D4}" type="pres">
      <dgm:prSet presAssocID="{98F0DE1E-DA8F-44B4-BC8B-924B7ECF7465}" presName="descendantText" presStyleLbl="alignAccFollowNode1" presStyleIdx="0" presStyleCnt="1" custScaleX="126547" custScaleY="125000" custLinFactNeighborX="335" custLinFactNeighborY="-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30378-5228-4D4C-BA80-035ABD57E669}" type="presOf" srcId="{7E65817A-4175-4116-8EE1-E436D3598707}" destId="{FEC69A5F-C5B0-4D5C-986A-56308C2008D4}" srcOrd="0" destOrd="1" presId="urn:microsoft.com/office/officeart/2005/8/layout/vList5"/>
    <dgm:cxn modelId="{4DC13409-B34F-4CC1-9D80-96B306EAF4F7}" type="presOf" srcId="{AE004192-DBC9-4161-9499-5969CD366B76}" destId="{FEC69A5F-C5B0-4D5C-986A-56308C2008D4}" srcOrd="0" destOrd="0" presId="urn:microsoft.com/office/officeart/2005/8/layout/vList5"/>
    <dgm:cxn modelId="{A4B71B7F-D1F1-4C40-B4D8-F3B458BB36CA}" srcId="{98F0DE1E-DA8F-44B4-BC8B-924B7ECF7465}" destId="{BB34FFA8-EE6D-4A38-B86E-043D07005ABB}" srcOrd="3" destOrd="0" parTransId="{95264FAB-962E-4EC9-8A31-DC38C19E24BF}" sibTransId="{63A3C735-12D3-45D2-865A-1CCDCF888E3F}"/>
    <dgm:cxn modelId="{AE5745CD-DC92-4BCF-B10E-1D820AD09B73}" srcId="{2907CF34-40F8-45F7-A2EE-29CF960C18F9}" destId="{98F0DE1E-DA8F-44B4-BC8B-924B7ECF7465}" srcOrd="0" destOrd="0" parTransId="{08B5DFCC-4CB0-4A79-A610-B4A167A1587E}" sibTransId="{AF2F90F5-FF07-4E53-91B7-B2BFB8A1156A}"/>
    <dgm:cxn modelId="{2287BF3B-6BBC-4FC1-AE5D-7B87D15B398E}" type="presOf" srcId="{BB34FFA8-EE6D-4A38-B86E-043D07005ABB}" destId="{FEC69A5F-C5B0-4D5C-986A-56308C2008D4}" srcOrd="0" destOrd="3" presId="urn:microsoft.com/office/officeart/2005/8/layout/vList5"/>
    <dgm:cxn modelId="{826011AA-72F8-422D-B518-CBF7ACE853B2}" type="presOf" srcId="{2907CF34-40F8-45F7-A2EE-29CF960C18F9}" destId="{9F68F51E-B157-4821-BE16-A90CC4F9FDCC}" srcOrd="0" destOrd="0" presId="urn:microsoft.com/office/officeart/2005/8/layout/vList5"/>
    <dgm:cxn modelId="{A8152637-B136-4EB7-8B12-3E7BDE792697}" srcId="{98F0DE1E-DA8F-44B4-BC8B-924B7ECF7465}" destId="{7E65817A-4175-4116-8EE1-E436D3598707}" srcOrd="1" destOrd="0" parTransId="{49B8E75C-A970-456A-B3CE-9BEA60E13FA0}" sibTransId="{BE7F1EA0-137B-4E19-B949-217C514DF536}"/>
    <dgm:cxn modelId="{08C9F894-4651-4028-A556-779EAC23EF69}" srcId="{98F0DE1E-DA8F-44B4-BC8B-924B7ECF7465}" destId="{AE004192-DBC9-4161-9499-5969CD366B76}" srcOrd="0" destOrd="0" parTransId="{A139E53E-8331-4407-95D8-ECB844771689}" sibTransId="{760A3296-987B-42D7-91A6-35825AC1B531}"/>
    <dgm:cxn modelId="{F47118E7-6030-4A2B-B7AC-81271FA5CA8E}" type="presOf" srcId="{0294C3AA-414B-447B-8CD5-04264B128C39}" destId="{FEC69A5F-C5B0-4D5C-986A-56308C2008D4}" srcOrd="0" destOrd="2" presId="urn:microsoft.com/office/officeart/2005/8/layout/vList5"/>
    <dgm:cxn modelId="{16419012-302A-4C34-B739-8BAC0C3A3D51}" type="presOf" srcId="{98F0DE1E-DA8F-44B4-BC8B-924B7ECF7465}" destId="{30F98E72-1221-4524-B09C-D4B931612B27}" srcOrd="0" destOrd="0" presId="urn:microsoft.com/office/officeart/2005/8/layout/vList5"/>
    <dgm:cxn modelId="{0BB0FDE7-FFE2-4CCD-BDA4-481B25933853}" srcId="{98F0DE1E-DA8F-44B4-BC8B-924B7ECF7465}" destId="{0294C3AA-414B-447B-8CD5-04264B128C39}" srcOrd="2" destOrd="0" parTransId="{B5A02479-570A-4390-86E9-77C8E2201D13}" sibTransId="{6510680D-AFDC-4E27-90CD-F191D1A23B7A}"/>
    <dgm:cxn modelId="{06FD1C03-DF7A-4D8E-A713-0AEBC9720374}" type="presParOf" srcId="{9F68F51E-B157-4821-BE16-A90CC4F9FDCC}" destId="{0AC96956-3C4B-4C51-8DB5-92AC3A6428FD}" srcOrd="0" destOrd="0" presId="urn:microsoft.com/office/officeart/2005/8/layout/vList5"/>
    <dgm:cxn modelId="{78E6D0D5-FBB4-4537-A9DC-E8DDB641FDBE}" type="presParOf" srcId="{0AC96956-3C4B-4C51-8DB5-92AC3A6428FD}" destId="{30F98E72-1221-4524-B09C-D4B931612B27}" srcOrd="0" destOrd="0" presId="urn:microsoft.com/office/officeart/2005/8/layout/vList5"/>
    <dgm:cxn modelId="{76A44ADC-5AF0-4F3F-A084-76E765DDCE67}" type="presParOf" srcId="{0AC96956-3C4B-4C51-8DB5-92AC3A6428FD}" destId="{FEC69A5F-C5B0-4D5C-986A-56308C2008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E31A7-13AC-497F-91EB-0F0C0F71E670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02E9D05-A505-48A2-85AA-6DC71F33FDD6}">
      <dgm:prSet phldrT="[Текст]" custT="1"/>
      <dgm:spPr/>
      <dgm:t>
        <a:bodyPr/>
        <a:lstStyle/>
        <a:p>
          <a:r>
            <a:rPr lang="ru-RU" sz="3000" b="1" dirty="0"/>
            <a:t>36</a:t>
          </a:r>
        </a:p>
      </dgm:t>
    </dgm:pt>
    <dgm:pt modelId="{0AE3E7AD-A61B-4C41-A48C-EFD5D03610F5}" type="parTrans" cxnId="{36828422-2B66-4710-976B-F04199814DCB}">
      <dgm:prSet/>
      <dgm:spPr/>
      <dgm:t>
        <a:bodyPr/>
        <a:lstStyle/>
        <a:p>
          <a:endParaRPr lang="ru-RU"/>
        </a:p>
      </dgm:t>
    </dgm:pt>
    <dgm:pt modelId="{CFE14DBC-F4AA-4519-9B41-473CC5B676F9}" type="sibTrans" cxnId="{36828422-2B66-4710-976B-F04199814DCB}">
      <dgm:prSet/>
      <dgm:spPr/>
      <dgm:t>
        <a:bodyPr/>
        <a:lstStyle/>
        <a:p>
          <a:endParaRPr lang="ru-RU"/>
        </a:p>
      </dgm:t>
    </dgm:pt>
    <dgm:pt modelId="{35FDB35D-7117-4C61-8F07-4413B9ECC523}">
      <dgm:prSet phldrT="[Текст]" custT="1"/>
      <dgm:spPr/>
      <dgm:t>
        <a:bodyPr/>
        <a:lstStyle/>
        <a:p>
          <a:pPr algn="l">
            <a:buNone/>
          </a:pPr>
          <a:r>
            <a:rPr lang="ru-RU" sz="2400" b="1" i="0" dirty="0">
              <a:solidFill>
                <a:srgbClr val="C00000"/>
              </a:solidFill>
            </a:rPr>
            <a:t>проведенных общественных проверок</a:t>
          </a:r>
        </a:p>
      </dgm:t>
    </dgm:pt>
    <dgm:pt modelId="{EB2E661A-65EE-428D-87A4-32C87A8D8FA2}" type="parTrans" cxnId="{62C66628-C1EA-4F96-908B-ACCE81AB32C5}">
      <dgm:prSet/>
      <dgm:spPr/>
      <dgm:t>
        <a:bodyPr/>
        <a:lstStyle/>
        <a:p>
          <a:endParaRPr lang="ru-RU"/>
        </a:p>
      </dgm:t>
    </dgm:pt>
    <dgm:pt modelId="{2BBC8760-87F8-4EFE-93E3-18A6E853D44A}" type="sibTrans" cxnId="{62C66628-C1EA-4F96-908B-ACCE81AB32C5}">
      <dgm:prSet/>
      <dgm:spPr/>
      <dgm:t>
        <a:bodyPr/>
        <a:lstStyle/>
        <a:p>
          <a:endParaRPr lang="ru-RU"/>
        </a:p>
      </dgm:t>
    </dgm:pt>
    <dgm:pt modelId="{A6BD1A41-5EAE-41F4-9F9B-621A35EAB618}">
      <dgm:prSet phldrT="[Текст]" custT="1"/>
      <dgm:spPr/>
      <dgm:t>
        <a:bodyPr/>
        <a:lstStyle/>
        <a:p>
          <a:pPr algn="l">
            <a:buNone/>
          </a:pPr>
          <a:r>
            <a:rPr lang="ru-RU" sz="2400" b="1" i="0" dirty="0">
              <a:solidFill>
                <a:srgbClr val="C00000"/>
              </a:solidFill>
            </a:rPr>
            <a:t>подготовленных общественных экспертов - представителей </a:t>
          </a:r>
          <a:r>
            <a:rPr lang="ru-RU" sz="2400" b="1" i="0" dirty="0" err="1">
              <a:solidFill>
                <a:srgbClr val="C00000"/>
              </a:solidFill>
            </a:rPr>
            <a:t>пациентского</a:t>
          </a:r>
          <a:r>
            <a:rPr lang="ru-RU" sz="2400" b="1" i="0" dirty="0">
              <a:solidFill>
                <a:srgbClr val="C00000"/>
              </a:solidFill>
            </a:rPr>
            <a:t> сообщества, технологиям общественного контроля в сфере здравоохранения</a:t>
          </a:r>
        </a:p>
      </dgm:t>
    </dgm:pt>
    <dgm:pt modelId="{B91E522B-EC12-4B86-9039-7D33693A4E81}" type="parTrans" cxnId="{DF1E09A5-2769-4FEB-9F88-DD31FFCB5D08}">
      <dgm:prSet/>
      <dgm:spPr/>
      <dgm:t>
        <a:bodyPr/>
        <a:lstStyle/>
        <a:p>
          <a:endParaRPr lang="ru-RU"/>
        </a:p>
      </dgm:t>
    </dgm:pt>
    <dgm:pt modelId="{96DE3C9C-2075-4F56-AB17-D216C85D49F1}" type="sibTrans" cxnId="{DF1E09A5-2769-4FEB-9F88-DD31FFCB5D08}">
      <dgm:prSet/>
      <dgm:spPr/>
      <dgm:t>
        <a:bodyPr/>
        <a:lstStyle/>
        <a:p>
          <a:endParaRPr lang="ru-RU"/>
        </a:p>
      </dgm:t>
    </dgm:pt>
    <dgm:pt modelId="{7914E3DA-CB8B-402F-9480-042658F081CA}">
      <dgm:prSet phldrT="[Текст]" custT="1"/>
      <dgm:spPr/>
      <dgm:t>
        <a:bodyPr/>
        <a:lstStyle/>
        <a:p>
          <a:pPr algn="l">
            <a:buNone/>
          </a:pPr>
          <a:r>
            <a:rPr lang="ru-RU" sz="2400" b="1" i="0" dirty="0">
              <a:solidFill>
                <a:srgbClr val="C00000"/>
              </a:solidFill>
            </a:rPr>
            <a:t>разработанных и апробированных технологий общественного контроля в сфере здравоохранения</a:t>
          </a:r>
        </a:p>
      </dgm:t>
    </dgm:pt>
    <dgm:pt modelId="{8ED0203A-9CA6-4EE5-80D3-80D248613F16}" type="parTrans" cxnId="{8438FB74-75EE-4F41-A006-6BF3E1C847DE}">
      <dgm:prSet/>
      <dgm:spPr/>
      <dgm:t>
        <a:bodyPr/>
        <a:lstStyle/>
        <a:p>
          <a:endParaRPr lang="ru-RU"/>
        </a:p>
      </dgm:t>
    </dgm:pt>
    <dgm:pt modelId="{2187200C-9791-4ACE-932C-299EF3126350}" type="sibTrans" cxnId="{8438FB74-75EE-4F41-A006-6BF3E1C847DE}">
      <dgm:prSet/>
      <dgm:spPr/>
      <dgm:t>
        <a:bodyPr/>
        <a:lstStyle/>
        <a:p>
          <a:endParaRPr lang="ru-RU"/>
        </a:p>
      </dgm:t>
    </dgm:pt>
    <dgm:pt modelId="{320A77B8-62E4-4F3F-8E0B-ABD44C8D06A4}">
      <dgm:prSet phldrT="[Текст]" custT="1"/>
      <dgm:spPr/>
      <dgm:t>
        <a:bodyPr/>
        <a:lstStyle/>
        <a:p>
          <a:r>
            <a:rPr lang="ru-RU" sz="3000" b="1" dirty="0"/>
            <a:t>3</a:t>
          </a:r>
        </a:p>
      </dgm:t>
    </dgm:pt>
    <dgm:pt modelId="{28E4A5D3-FA02-4F4B-ABD9-B2DB998D4606}" type="sibTrans" cxnId="{4FE6FECB-61C4-4534-B673-B33FE07792B4}">
      <dgm:prSet/>
      <dgm:spPr/>
      <dgm:t>
        <a:bodyPr/>
        <a:lstStyle/>
        <a:p>
          <a:endParaRPr lang="ru-RU"/>
        </a:p>
      </dgm:t>
    </dgm:pt>
    <dgm:pt modelId="{128B3390-3265-4395-B3B6-AF46923AA513}" type="parTrans" cxnId="{4FE6FECB-61C4-4534-B673-B33FE07792B4}">
      <dgm:prSet/>
      <dgm:spPr/>
      <dgm:t>
        <a:bodyPr/>
        <a:lstStyle/>
        <a:p>
          <a:endParaRPr lang="ru-RU"/>
        </a:p>
      </dgm:t>
    </dgm:pt>
    <dgm:pt modelId="{304EF5A6-E7D2-43E4-8528-E209A4247298}">
      <dgm:prSet phldrT="[Текст]" custT="1"/>
      <dgm:spPr/>
      <dgm:t>
        <a:bodyPr/>
        <a:lstStyle/>
        <a:p>
          <a:r>
            <a:rPr lang="ru-RU" sz="3000" b="1" dirty="0"/>
            <a:t>24</a:t>
          </a:r>
        </a:p>
      </dgm:t>
    </dgm:pt>
    <dgm:pt modelId="{1C7BB575-8D65-4E65-86FA-FE4C75EBC450}" type="sibTrans" cxnId="{8C0FBA97-7B3E-4AEB-B260-9D4F7FE90809}">
      <dgm:prSet/>
      <dgm:spPr/>
      <dgm:t>
        <a:bodyPr/>
        <a:lstStyle/>
        <a:p>
          <a:endParaRPr lang="ru-RU"/>
        </a:p>
      </dgm:t>
    </dgm:pt>
    <dgm:pt modelId="{C765B7B6-5D7F-4E6F-8A31-AEB8EF112D57}" type="parTrans" cxnId="{8C0FBA97-7B3E-4AEB-B260-9D4F7FE90809}">
      <dgm:prSet/>
      <dgm:spPr/>
      <dgm:t>
        <a:bodyPr/>
        <a:lstStyle/>
        <a:p>
          <a:endParaRPr lang="ru-RU"/>
        </a:p>
      </dgm:t>
    </dgm:pt>
    <dgm:pt modelId="{9F4F185C-6DA2-4852-9F2F-293E6569CBD9}">
      <dgm:prSet phldrT="[Текст]" custT="1"/>
      <dgm:spPr/>
      <dgm:t>
        <a:bodyPr/>
        <a:lstStyle/>
        <a:p>
          <a:r>
            <a:rPr lang="ru-RU" sz="3000" b="1" dirty="0"/>
            <a:t> 60</a:t>
          </a:r>
        </a:p>
      </dgm:t>
    </dgm:pt>
    <dgm:pt modelId="{B7781DFE-6D4A-48C6-9847-43D56D5AC00B}" type="sibTrans" cxnId="{F5AE6F86-FDA2-4181-A807-2EE7CAC8BCD6}">
      <dgm:prSet/>
      <dgm:spPr/>
      <dgm:t>
        <a:bodyPr/>
        <a:lstStyle/>
        <a:p>
          <a:endParaRPr lang="ru-RU"/>
        </a:p>
      </dgm:t>
    </dgm:pt>
    <dgm:pt modelId="{EE5154AB-B037-4A62-85F1-278FF205AE37}" type="parTrans" cxnId="{F5AE6F86-FDA2-4181-A807-2EE7CAC8BCD6}">
      <dgm:prSet/>
      <dgm:spPr/>
      <dgm:t>
        <a:bodyPr/>
        <a:lstStyle/>
        <a:p>
          <a:endParaRPr lang="ru-RU"/>
        </a:p>
      </dgm:t>
    </dgm:pt>
    <dgm:pt modelId="{EC5F5F93-6E4B-4D3C-A430-E0120BF43B4A}">
      <dgm:prSet custT="1"/>
      <dgm:spPr/>
      <dgm:t>
        <a:bodyPr/>
        <a:lstStyle/>
        <a:p>
          <a:pPr algn="l">
            <a:buNone/>
          </a:pPr>
          <a:r>
            <a:rPr lang="ru-RU" sz="2400" b="1" i="0" dirty="0">
              <a:solidFill>
                <a:srgbClr val="C00000"/>
              </a:solidFill>
            </a:rPr>
            <a:t>проведенных школ правовой грамотности пациентов</a:t>
          </a:r>
        </a:p>
      </dgm:t>
    </dgm:pt>
    <dgm:pt modelId="{0B4CFA78-35A0-40E2-99FC-4F12F6966698}" type="sibTrans" cxnId="{946A8C9D-E18F-4CEB-B579-6D769B680293}">
      <dgm:prSet/>
      <dgm:spPr/>
      <dgm:t>
        <a:bodyPr/>
        <a:lstStyle/>
        <a:p>
          <a:endParaRPr lang="ru-RU"/>
        </a:p>
      </dgm:t>
    </dgm:pt>
    <dgm:pt modelId="{3EC92EE2-612B-41F6-9F80-370EEF5A8B23}" type="parTrans" cxnId="{946A8C9D-E18F-4CEB-B579-6D769B680293}">
      <dgm:prSet/>
      <dgm:spPr/>
      <dgm:t>
        <a:bodyPr/>
        <a:lstStyle/>
        <a:p>
          <a:endParaRPr lang="ru-RU"/>
        </a:p>
      </dgm:t>
    </dgm:pt>
    <dgm:pt modelId="{4C85526B-9EFA-4F88-85F7-36A0D2CF8B16}" type="pres">
      <dgm:prSet presAssocID="{B07E31A7-13AC-497F-91EB-0F0C0F71E6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6F089-7E6A-4A99-ABF4-C49AD4B4892D}" type="pres">
      <dgm:prSet presAssocID="{602E9D05-A505-48A2-85AA-6DC71F33FDD6}" presName="composite" presStyleCnt="0"/>
      <dgm:spPr/>
    </dgm:pt>
    <dgm:pt modelId="{B0285182-CB92-4257-9527-45E6437A5DFC}" type="pres">
      <dgm:prSet presAssocID="{602E9D05-A505-48A2-85AA-6DC71F33FD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6D5C-2224-432A-B63A-482DE3781615}" type="pres">
      <dgm:prSet presAssocID="{602E9D05-A505-48A2-85AA-6DC71F33FDD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0B1C-5BB4-4141-AD81-0F4D87AAEDF3}" type="pres">
      <dgm:prSet presAssocID="{CFE14DBC-F4AA-4519-9B41-473CC5B676F9}" presName="sp" presStyleCnt="0"/>
      <dgm:spPr/>
    </dgm:pt>
    <dgm:pt modelId="{E29C26FA-C5F4-4C5D-9202-FD16E62B4C68}" type="pres">
      <dgm:prSet presAssocID="{304EF5A6-E7D2-43E4-8528-E209A4247298}" presName="composite" presStyleCnt="0"/>
      <dgm:spPr/>
    </dgm:pt>
    <dgm:pt modelId="{49EF6AF3-B927-4913-A086-245DCB76B5E6}" type="pres">
      <dgm:prSet presAssocID="{304EF5A6-E7D2-43E4-8528-E209A424729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24ED7-D4F7-4DA4-8897-868F743B1898}" type="pres">
      <dgm:prSet presAssocID="{304EF5A6-E7D2-43E4-8528-E209A4247298}" presName="descendantText" presStyleLbl="alignAcc1" presStyleIdx="1" presStyleCnt="4" custScaleY="138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B9B4E-746A-4AAB-B02D-8AE6677D0E6D}" type="pres">
      <dgm:prSet presAssocID="{1C7BB575-8D65-4E65-86FA-FE4C75EBC450}" presName="sp" presStyleCnt="0"/>
      <dgm:spPr/>
    </dgm:pt>
    <dgm:pt modelId="{AD72F816-29F8-4A4F-A489-A67C48B7F55A}" type="pres">
      <dgm:prSet presAssocID="{320A77B8-62E4-4F3F-8E0B-ABD44C8D06A4}" presName="composite" presStyleCnt="0"/>
      <dgm:spPr/>
    </dgm:pt>
    <dgm:pt modelId="{15DB653C-55E1-464D-AB6F-E47DF6AA998F}" type="pres">
      <dgm:prSet presAssocID="{320A77B8-62E4-4F3F-8E0B-ABD44C8D06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F5D28-370D-4824-9022-5BB0B0513D76}" type="pres">
      <dgm:prSet presAssocID="{320A77B8-62E4-4F3F-8E0B-ABD44C8D06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66000-76AC-4817-A6D5-4E2933107487}" type="pres">
      <dgm:prSet presAssocID="{28E4A5D3-FA02-4F4B-ABD9-B2DB998D4606}" presName="sp" presStyleCnt="0"/>
      <dgm:spPr/>
    </dgm:pt>
    <dgm:pt modelId="{6D44085D-D0A9-431E-82EB-21875299B142}" type="pres">
      <dgm:prSet presAssocID="{9F4F185C-6DA2-4852-9F2F-293E6569CBD9}" presName="composite" presStyleCnt="0"/>
      <dgm:spPr/>
    </dgm:pt>
    <dgm:pt modelId="{C3D0ADDB-E936-471A-91A5-913B92E2F710}" type="pres">
      <dgm:prSet presAssocID="{9F4F185C-6DA2-4852-9F2F-293E6569CBD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03460-9EF7-4B66-968A-8D4124725B99}" type="pres">
      <dgm:prSet presAssocID="{9F4F185C-6DA2-4852-9F2F-293E6569CBD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66628-C1EA-4F96-908B-ACCE81AB32C5}" srcId="{602E9D05-A505-48A2-85AA-6DC71F33FDD6}" destId="{35FDB35D-7117-4C61-8F07-4413B9ECC523}" srcOrd="0" destOrd="0" parTransId="{EB2E661A-65EE-428D-87A4-32C87A8D8FA2}" sibTransId="{2BBC8760-87F8-4EFE-93E3-18A6E853D44A}"/>
    <dgm:cxn modelId="{8438FB74-75EE-4F41-A006-6BF3E1C847DE}" srcId="{320A77B8-62E4-4F3F-8E0B-ABD44C8D06A4}" destId="{7914E3DA-CB8B-402F-9480-042658F081CA}" srcOrd="0" destOrd="0" parTransId="{8ED0203A-9CA6-4EE5-80D3-80D248613F16}" sibTransId="{2187200C-9791-4ACE-932C-299EF3126350}"/>
    <dgm:cxn modelId="{36828422-2B66-4710-976B-F04199814DCB}" srcId="{B07E31A7-13AC-497F-91EB-0F0C0F71E670}" destId="{602E9D05-A505-48A2-85AA-6DC71F33FDD6}" srcOrd="0" destOrd="0" parTransId="{0AE3E7AD-A61B-4C41-A48C-EFD5D03610F5}" sibTransId="{CFE14DBC-F4AA-4519-9B41-473CC5B676F9}"/>
    <dgm:cxn modelId="{8C0FBA97-7B3E-4AEB-B260-9D4F7FE90809}" srcId="{B07E31A7-13AC-497F-91EB-0F0C0F71E670}" destId="{304EF5A6-E7D2-43E4-8528-E209A4247298}" srcOrd="1" destOrd="0" parTransId="{C765B7B6-5D7F-4E6F-8A31-AEB8EF112D57}" sibTransId="{1C7BB575-8D65-4E65-86FA-FE4C75EBC450}"/>
    <dgm:cxn modelId="{946A8C9D-E18F-4CEB-B579-6D769B680293}" srcId="{9F4F185C-6DA2-4852-9F2F-293E6569CBD9}" destId="{EC5F5F93-6E4B-4D3C-A430-E0120BF43B4A}" srcOrd="0" destOrd="0" parTransId="{3EC92EE2-612B-41F6-9F80-370EEF5A8B23}" sibTransId="{0B4CFA78-35A0-40E2-99FC-4F12F6966698}"/>
    <dgm:cxn modelId="{74963E55-45A4-43B0-966B-AD944F63FA47}" type="presOf" srcId="{35FDB35D-7117-4C61-8F07-4413B9ECC523}" destId="{DB6F6D5C-2224-432A-B63A-482DE3781615}" srcOrd="0" destOrd="0" presId="urn:microsoft.com/office/officeart/2005/8/layout/chevron2"/>
    <dgm:cxn modelId="{F5AE6F86-FDA2-4181-A807-2EE7CAC8BCD6}" srcId="{B07E31A7-13AC-497F-91EB-0F0C0F71E670}" destId="{9F4F185C-6DA2-4852-9F2F-293E6569CBD9}" srcOrd="3" destOrd="0" parTransId="{EE5154AB-B037-4A62-85F1-278FF205AE37}" sibTransId="{B7781DFE-6D4A-48C6-9847-43D56D5AC00B}"/>
    <dgm:cxn modelId="{E6635CC1-E328-4A35-80CB-9F0252544360}" type="presOf" srcId="{A6BD1A41-5EAE-41F4-9F9B-621A35EAB618}" destId="{B0E24ED7-D4F7-4DA4-8897-868F743B1898}" srcOrd="0" destOrd="0" presId="urn:microsoft.com/office/officeart/2005/8/layout/chevron2"/>
    <dgm:cxn modelId="{9637B89D-5E17-4194-948A-F340D779DA74}" type="presOf" srcId="{320A77B8-62E4-4F3F-8E0B-ABD44C8D06A4}" destId="{15DB653C-55E1-464D-AB6F-E47DF6AA998F}" srcOrd="0" destOrd="0" presId="urn:microsoft.com/office/officeart/2005/8/layout/chevron2"/>
    <dgm:cxn modelId="{DF1E09A5-2769-4FEB-9F88-DD31FFCB5D08}" srcId="{304EF5A6-E7D2-43E4-8528-E209A4247298}" destId="{A6BD1A41-5EAE-41F4-9F9B-621A35EAB618}" srcOrd="0" destOrd="0" parTransId="{B91E522B-EC12-4B86-9039-7D33693A4E81}" sibTransId="{96DE3C9C-2075-4F56-AB17-D216C85D49F1}"/>
    <dgm:cxn modelId="{7757D295-68B9-4A3A-8353-4C4C789EE3E6}" type="presOf" srcId="{B07E31A7-13AC-497F-91EB-0F0C0F71E670}" destId="{4C85526B-9EFA-4F88-85F7-36A0D2CF8B16}" srcOrd="0" destOrd="0" presId="urn:microsoft.com/office/officeart/2005/8/layout/chevron2"/>
    <dgm:cxn modelId="{702B471F-FD7D-4863-ADEA-606E21081C8F}" type="presOf" srcId="{7914E3DA-CB8B-402F-9480-042658F081CA}" destId="{BEAF5D28-370D-4824-9022-5BB0B0513D76}" srcOrd="0" destOrd="0" presId="urn:microsoft.com/office/officeart/2005/8/layout/chevron2"/>
    <dgm:cxn modelId="{4FE6FECB-61C4-4534-B673-B33FE07792B4}" srcId="{B07E31A7-13AC-497F-91EB-0F0C0F71E670}" destId="{320A77B8-62E4-4F3F-8E0B-ABD44C8D06A4}" srcOrd="2" destOrd="0" parTransId="{128B3390-3265-4395-B3B6-AF46923AA513}" sibTransId="{28E4A5D3-FA02-4F4B-ABD9-B2DB998D4606}"/>
    <dgm:cxn modelId="{F8D7D289-3390-4867-82D8-146067015783}" type="presOf" srcId="{9F4F185C-6DA2-4852-9F2F-293E6569CBD9}" destId="{C3D0ADDB-E936-471A-91A5-913B92E2F710}" srcOrd="0" destOrd="0" presId="urn:microsoft.com/office/officeart/2005/8/layout/chevron2"/>
    <dgm:cxn modelId="{390B8F4E-23E3-4E3F-9F1C-18929FEC0FFF}" type="presOf" srcId="{EC5F5F93-6E4B-4D3C-A430-E0120BF43B4A}" destId="{79A03460-9EF7-4B66-968A-8D4124725B99}" srcOrd="0" destOrd="0" presId="urn:microsoft.com/office/officeart/2005/8/layout/chevron2"/>
    <dgm:cxn modelId="{0FA4A974-3AF1-4E43-B906-64FE1C524C04}" type="presOf" srcId="{602E9D05-A505-48A2-85AA-6DC71F33FDD6}" destId="{B0285182-CB92-4257-9527-45E6437A5DFC}" srcOrd="0" destOrd="0" presId="urn:microsoft.com/office/officeart/2005/8/layout/chevron2"/>
    <dgm:cxn modelId="{0AC7CF31-CEC0-4B50-9513-A4CE55D92F76}" type="presOf" srcId="{304EF5A6-E7D2-43E4-8528-E209A4247298}" destId="{49EF6AF3-B927-4913-A086-245DCB76B5E6}" srcOrd="0" destOrd="0" presId="urn:microsoft.com/office/officeart/2005/8/layout/chevron2"/>
    <dgm:cxn modelId="{D76F7FE8-618E-4BE4-8F09-38C4108EDAB7}" type="presParOf" srcId="{4C85526B-9EFA-4F88-85F7-36A0D2CF8B16}" destId="{73E6F089-7E6A-4A99-ABF4-C49AD4B4892D}" srcOrd="0" destOrd="0" presId="urn:microsoft.com/office/officeart/2005/8/layout/chevron2"/>
    <dgm:cxn modelId="{333B8D90-E211-40BD-BCC1-ADD2055B33A3}" type="presParOf" srcId="{73E6F089-7E6A-4A99-ABF4-C49AD4B4892D}" destId="{B0285182-CB92-4257-9527-45E6437A5DFC}" srcOrd="0" destOrd="0" presId="urn:microsoft.com/office/officeart/2005/8/layout/chevron2"/>
    <dgm:cxn modelId="{FA558BAE-D424-4916-B597-979460515123}" type="presParOf" srcId="{73E6F089-7E6A-4A99-ABF4-C49AD4B4892D}" destId="{DB6F6D5C-2224-432A-B63A-482DE3781615}" srcOrd="1" destOrd="0" presId="urn:microsoft.com/office/officeart/2005/8/layout/chevron2"/>
    <dgm:cxn modelId="{9F11AEA8-6C92-4A7B-90B2-8FD37E6D37E4}" type="presParOf" srcId="{4C85526B-9EFA-4F88-85F7-36A0D2CF8B16}" destId="{F4A90B1C-5BB4-4141-AD81-0F4D87AAEDF3}" srcOrd="1" destOrd="0" presId="urn:microsoft.com/office/officeart/2005/8/layout/chevron2"/>
    <dgm:cxn modelId="{13099130-A44D-49AF-8C95-9029E7BBCCAF}" type="presParOf" srcId="{4C85526B-9EFA-4F88-85F7-36A0D2CF8B16}" destId="{E29C26FA-C5F4-4C5D-9202-FD16E62B4C68}" srcOrd="2" destOrd="0" presId="urn:microsoft.com/office/officeart/2005/8/layout/chevron2"/>
    <dgm:cxn modelId="{3E7DA270-F0EE-4C21-9789-BDA672CC940E}" type="presParOf" srcId="{E29C26FA-C5F4-4C5D-9202-FD16E62B4C68}" destId="{49EF6AF3-B927-4913-A086-245DCB76B5E6}" srcOrd="0" destOrd="0" presId="urn:microsoft.com/office/officeart/2005/8/layout/chevron2"/>
    <dgm:cxn modelId="{33F75133-3243-47F4-A359-536AB992FD94}" type="presParOf" srcId="{E29C26FA-C5F4-4C5D-9202-FD16E62B4C68}" destId="{B0E24ED7-D4F7-4DA4-8897-868F743B1898}" srcOrd="1" destOrd="0" presId="urn:microsoft.com/office/officeart/2005/8/layout/chevron2"/>
    <dgm:cxn modelId="{2E96593F-1FAC-40A4-8123-F814D4AECA2F}" type="presParOf" srcId="{4C85526B-9EFA-4F88-85F7-36A0D2CF8B16}" destId="{BF2B9B4E-746A-4AAB-B02D-8AE6677D0E6D}" srcOrd="3" destOrd="0" presId="urn:microsoft.com/office/officeart/2005/8/layout/chevron2"/>
    <dgm:cxn modelId="{767280F9-3840-4868-B85A-B7DC1800B88B}" type="presParOf" srcId="{4C85526B-9EFA-4F88-85F7-36A0D2CF8B16}" destId="{AD72F816-29F8-4A4F-A489-A67C48B7F55A}" srcOrd="4" destOrd="0" presId="urn:microsoft.com/office/officeart/2005/8/layout/chevron2"/>
    <dgm:cxn modelId="{5293A8B7-B82E-4A68-95D4-F69453F14429}" type="presParOf" srcId="{AD72F816-29F8-4A4F-A489-A67C48B7F55A}" destId="{15DB653C-55E1-464D-AB6F-E47DF6AA998F}" srcOrd="0" destOrd="0" presId="urn:microsoft.com/office/officeart/2005/8/layout/chevron2"/>
    <dgm:cxn modelId="{E1CE3603-4739-4BAF-A997-6CC9AE3C7681}" type="presParOf" srcId="{AD72F816-29F8-4A4F-A489-A67C48B7F55A}" destId="{BEAF5D28-370D-4824-9022-5BB0B0513D76}" srcOrd="1" destOrd="0" presId="urn:microsoft.com/office/officeart/2005/8/layout/chevron2"/>
    <dgm:cxn modelId="{1D68B729-FB3D-451A-A0BA-B61A44C726A6}" type="presParOf" srcId="{4C85526B-9EFA-4F88-85F7-36A0D2CF8B16}" destId="{A4566000-76AC-4817-A6D5-4E2933107487}" srcOrd="5" destOrd="0" presId="urn:microsoft.com/office/officeart/2005/8/layout/chevron2"/>
    <dgm:cxn modelId="{387C8B07-6A57-4A4D-8E59-5FB2C26F356B}" type="presParOf" srcId="{4C85526B-9EFA-4F88-85F7-36A0D2CF8B16}" destId="{6D44085D-D0A9-431E-82EB-21875299B142}" srcOrd="6" destOrd="0" presId="urn:microsoft.com/office/officeart/2005/8/layout/chevron2"/>
    <dgm:cxn modelId="{A91E2E6B-1F0F-48FD-A954-1324A039292A}" type="presParOf" srcId="{6D44085D-D0A9-431E-82EB-21875299B142}" destId="{C3D0ADDB-E936-471A-91A5-913B92E2F710}" srcOrd="0" destOrd="0" presId="urn:microsoft.com/office/officeart/2005/8/layout/chevron2"/>
    <dgm:cxn modelId="{49746E8B-C6BF-4921-BAE4-2E65333BB5D8}" type="presParOf" srcId="{6D44085D-D0A9-431E-82EB-21875299B142}" destId="{79A03460-9EF7-4B66-968A-8D4124725B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2C751-D93E-4962-AC15-0DE560FDF212}">
      <dsp:nvSpPr>
        <dsp:cNvPr id="0" name=""/>
        <dsp:cNvSpPr/>
      </dsp:nvSpPr>
      <dsp:spPr>
        <a:xfrm>
          <a:off x="0" y="499126"/>
          <a:ext cx="11441068" cy="195566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Развитие общественного участия в повышении качества оказания </a:t>
          </a:r>
          <a:r>
            <a:rPr lang="ru-RU" sz="3500" kern="1200" dirty="0" smtClean="0"/>
            <a:t> медицинских  </a:t>
          </a:r>
          <a:r>
            <a:rPr lang="ru-RU" sz="3500" kern="1200" dirty="0"/>
            <a:t>услуг </a:t>
          </a:r>
          <a:r>
            <a:rPr lang="ru-RU" sz="3500" kern="1200" dirty="0" smtClean="0"/>
            <a:t> в  городах  присутствия    ГК «РОСАТОМ»</a:t>
          </a:r>
          <a:endParaRPr lang="ru-RU" sz="3500" kern="1200" dirty="0"/>
        </a:p>
      </dsp:txBody>
      <dsp:txXfrm>
        <a:off x="0" y="499126"/>
        <a:ext cx="11441068" cy="19556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F3A0F7-A9D6-4937-B995-2D28A5F2A623}">
      <dsp:nvSpPr>
        <dsp:cNvPr id="0" name=""/>
        <dsp:cNvSpPr/>
      </dsp:nvSpPr>
      <dsp:spPr>
        <a:xfrm>
          <a:off x="-6314376" y="-965899"/>
          <a:ext cx="7516100" cy="7516100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56FC3-C8B1-4251-8929-41A28646A475}">
      <dsp:nvSpPr>
        <dsp:cNvPr id="0" name=""/>
        <dsp:cNvSpPr/>
      </dsp:nvSpPr>
      <dsp:spPr>
        <a:xfrm>
          <a:off x="525023" y="348907"/>
          <a:ext cx="10123936" cy="69826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2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Повысить  </a:t>
          </a:r>
          <a:r>
            <a:rPr lang="ru-RU" sz="1800" b="1" kern="1200" dirty="0"/>
            <a:t>уровень </a:t>
          </a:r>
          <a:r>
            <a:rPr lang="ru-RU" sz="1800" b="1" kern="1200" dirty="0" smtClean="0"/>
            <a:t> правовых  </a:t>
          </a:r>
          <a:r>
            <a:rPr lang="ru-RU" sz="1800" b="1" kern="1200" dirty="0"/>
            <a:t>знаний </a:t>
          </a:r>
          <a:r>
            <a:rPr lang="ru-RU" sz="1800" b="1" kern="1200" dirty="0" smtClean="0"/>
            <a:t> пациентов  в  городах  </a:t>
          </a:r>
          <a:r>
            <a:rPr lang="ru-RU" sz="1800" b="1" kern="1200" dirty="0"/>
            <a:t>присутствия </a:t>
          </a:r>
          <a:r>
            <a:rPr lang="ru-RU" sz="1800" b="1" kern="1200" dirty="0" smtClean="0"/>
            <a:t> ГК </a:t>
          </a:r>
          <a:r>
            <a:rPr lang="ru-RU" sz="1800" b="1" kern="1200" dirty="0"/>
            <a:t>«Росатом»</a:t>
          </a:r>
        </a:p>
      </dsp:txBody>
      <dsp:txXfrm>
        <a:off x="525023" y="348907"/>
        <a:ext cx="10123936" cy="698260"/>
      </dsp:txXfrm>
    </dsp:sp>
    <dsp:sp modelId="{2A32CA8E-727D-4DE1-AFE0-381FD45F255D}">
      <dsp:nvSpPr>
        <dsp:cNvPr id="0" name=""/>
        <dsp:cNvSpPr/>
      </dsp:nvSpPr>
      <dsp:spPr>
        <a:xfrm>
          <a:off x="88610" y="261624"/>
          <a:ext cx="872826" cy="87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7994A-025E-4CA0-8B75-B61E46E905DC}">
      <dsp:nvSpPr>
        <dsp:cNvPr id="0" name=""/>
        <dsp:cNvSpPr/>
      </dsp:nvSpPr>
      <dsp:spPr>
        <a:xfrm>
          <a:off x="1025376" y="1259072"/>
          <a:ext cx="9623583" cy="97204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2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Усовершенствовать </a:t>
          </a:r>
          <a:r>
            <a:rPr lang="ru-RU" sz="1800" b="1" kern="1200" dirty="0" smtClean="0"/>
            <a:t> систему  взаимодействия  </a:t>
          </a:r>
          <a:r>
            <a:rPr lang="ru-RU" sz="1800" b="1" kern="1200" dirty="0" err="1" smtClean="0"/>
            <a:t>пациентского</a:t>
          </a:r>
          <a:r>
            <a:rPr lang="ru-RU" sz="1800" b="1" kern="1200" dirty="0" smtClean="0"/>
            <a:t>  сообщества  с  </a:t>
          </a:r>
          <a:r>
            <a:rPr lang="ru-RU" sz="1800" b="1" kern="1200" dirty="0"/>
            <a:t>органами здравоохранения, </a:t>
          </a:r>
          <a:r>
            <a:rPr lang="ru-RU" sz="1800" b="1" kern="1200" dirty="0" smtClean="0"/>
            <a:t> муниципальными  учреждениями  и  органами  власти  в  </a:t>
          </a:r>
          <a:r>
            <a:rPr lang="ru-RU" sz="1800" b="1" kern="1200" dirty="0"/>
            <a:t>защите прав, </a:t>
          </a:r>
          <a:r>
            <a:rPr lang="ru-RU" sz="1800" b="1" kern="1200" dirty="0" smtClean="0"/>
            <a:t> на  охрану  здоровья  и  медицинскую  помощь</a:t>
          </a:r>
          <a:endParaRPr lang="ru-RU" sz="1800" b="1" kern="1200" dirty="0"/>
        </a:p>
      </dsp:txBody>
      <dsp:txXfrm>
        <a:off x="1025376" y="1259072"/>
        <a:ext cx="9623583" cy="972042"/>
      </dsp:txXfrm>
    </dsp:sp>
    <dsp:sp modelId="{132312CF-DB54-4A9F-B7A3-8FF4688CCCCD}">
      <dsp:nvSpPr>
        <dsp:cNvPr id="0" name=""/>
        <dsp:cNvSpPr/>
      </dsp:nvSpPr>
      <dsp:spPr>
        <a:xfrm>
          <a:off x="588963" y="1308680"/>
          <a:ext cx="872826" cy="87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003B54-836A-4F8E-AA38-9867D9954FB3}">
      <dsp:nvSpPr>
        <dsp:cNvPr id="0" name=""/>
        <dsp:cNvSpPr/>
      </dsp:nvSpPr>
      <dsp:spPr>
        <a:xfrm>
          <a:off x="1178944" y="2443020"/>
          <a:ext cx="9470014" cy="69826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2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Развить </a:t>
          </a:r>
          <a:r>
            <a:rPr lang="ru-RU" sz="1900" b="1" kern="1200" dirty="0" smtClean="0"/>
            <a:t> систему  общественного  контроля  </a:t>
          </a:r>
          <a:r>
            <a:rPr lang="ru-RU" sz="1900" b="1" kern="1200" dirty="0"/>
            <a:t>в </a:t>
          </a:r>
          <a:r>
            <a:rPr lang="ru-RU" sz="1900" b="1" kern="1200" dirty="0" smtClean="0"/>
            <a:t> сфере  здравоохранения  </a:t>
          </a:r>
          <a:r>
            <a:rPr lang="ru-RU" sz="1900" b="1" kern="1200" dirty="0"/>
            <a:t>в городах </a:t>
          </a:r>
          <a:r>
            <a:rPr lang="ru-RU" sz="1900" b="1" kern="1200" dirty="0" smtClean="0"/>
            <a:t>присутствия  </a:t>
          </a:r>
          <a:r>
            <a:rPr lang="ru-RU" sz="1900" b="1" kern="1200" dirty="0"/>
            <a:t>ГК «Росатом»</a:t>
          </a:r>
        </a:p>
      </dsp:txBody>
      <dsp:txXfrm>
        <a:off x="1178944" y="2443020"/>
        <a:ext cx="9470014" cy="698260"/>
      </dsp:txXfrm>
    </dsp:sp>
    <dsp:sp modelId="{5D69E4F7-F581-4DE2-84F2-E084C3FE586B}">
      <dsp:nvSpPr>
        <dsp:cNvPr id="0" name=""/>
        <dsp:cNvSpPr/>
      </dsp:nvSpPr>
      <dsp:spPr>
        <a:xfrm>
          <a:off x="742531" y="2355737"/>
          <a:ext cx="872826" cy="87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7E3189-BAA2-46F7-AF19-569695F62C8D}">
      <dsp:nvSpPr>
        <dsp:cNvPr id="0" name=""/>
        <dsp:cNvSpPr/>
      </dsp:nvSpPr>
      <dsp:spPr>
        <a:xfrm>
          <a:off x="1025376" y="3490076"/>
          <a:ext cx="9623583" cy="69826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2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Повысить </a:t>
          </a:r>
          <a:r>
            <a:rPr lang="ru-RU" sz="1900" b="1" kern="1200" dirty="0" smtClean="0"/>
            <a:t> уровень  знаний  </a:t>
          </a:r>
          <a:r>
            <a:rPr lang="ru-RU" sz="1900" b="1" kern="1200" dirty="0"/>
            <a:t>медицинских работников в правовых и психологических </a:t>
          </a:r>
          <a:r>
            <a:rPr lang="ru-RU" sz="1900" b="1" kern="1200" dirty="0" smtClean="0"/>
            <a:t>аспектах  </a:t>
          </a:r>
          <a:r>
            <a:rPr lang="ru-RU" sz="1900" b="1" kern="1200" dirty="0"/>
            <a:t>взаимодействия </a:t>
          </a:r>
          <a:r>
            <a:rPr lang="ru-RU" sz="1900" b="1" kern="1200" dirty="0" smtClean="0"/>
            <a:t> с </a:t>
          </a:r>
          <a:r>
            <a:rPr lang="ru-RU" sz="1900" b="1" kern="1200" dirty="0"/>
            <a:t>пациентами</a:t>
          </a:r>
        </a:p>
      </dsp:txBody>
      <dsp:txXfrm>
        <a:off x="1025376" y="3490076"/>
        <a:ext cx="9623583" cy="698260"/>
      </dsp:txXfrm>
    </dsp:sp>
    <dsp:sp modelId="{6A290C09-7270-4DAA-92E8-D1DE609A7187}">
      <dsp:nvSpPr>
        <dsp:cNvPr id="0" name=""/>
        <dsp:cNvSpPr/>
      </dsp:nvSpPr>
      <dsp:spPr>
        <a:xfrm>
          <a:off x="588963" y="3402793"/>
          <a:ext cx="872826" cy="87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DAE6A9-41D4-4025-90B6-44708EC491C5}">
      <dsp:nvSpPr>
        <dsp:cNvPr id="0" name=""/>
        <dsp:cNvSpPr/>
      </dsp:nvSpPr>
      <dsp:spPr>
        <a:xfrm>
          <a:off x="525023" y="4537132"/>
          <a:ext cx="10123936" cy="69826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2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Повысить </a:t>
          </a:r>
          <a:r>
            <a:rPr lang="ru-RU" sz="1800" b="1" kern="1200" dirty="0" smtClean="0"/>
            <a:t> уровень  информированности  </a:t>
          </a:r>
          <a:r>
            <a:rPr lang="ru-RU" sz="1800" b="1" kern="1200" dirty="0" err="1" smtClean="0"/>
            <a:t>пациентского</a:t>
          </a:r>
          <a:r>
            <a:rPr lang="ru-RU" sz="1800" b="1" kern="1200" dirty="0" smtClean="0"/>
            <a:t>  сообщества   городов   присутствия    ГК "РОСАТОМ" </a:t>
          </a:r>
          <a:r>
            <a:rPr lang="ru-RU" sz="1800" b="1" kern="1200" dirty="0"/>
            <a:t>о </a:t>
          </a:r>
          <a:r>
            <a:rPr lang="ru-RU" sz="1800" b="1" kern="1200" dirty="0" smtClean="0"/>
            <a:t>правовых  аспектах  </a:t>
          </a:r>
          <a:r>
            <a:rPr lang="ru-RU" sz="1800" b="1" kern="1200" dirty="0"/>
            <a:t>защиты </a:t>
          </a:r>
          <a:r>
            <a:rPr lang="ru-RU" sz="1800" b="1" kern="1200" dirty="0" smtClean="0"/>
            <a:t> прав  пациентов</a:t>
          </a:r>
          <a:endParaRPr lang="ru-RU" sz="1800" b="1" kern="1200" dirty="0"/>
        </a:p>
      </dsp:txBody>
      <dsp:txXfrm>
        <a:off x="525023" y="4537132"/>
        <a:ext cx="10123936" cy="698260"/>
      </dsp:txXfrm>
    </dsp:sp>
    <dsp:sp modelId="{25DF52E3-8DDD-4BC6-A08A-92740BA08CCC}">
      <dsp:nvSpPr>
        <dsp:cNvPr id="0" name=""/>
        <dsp:cNvSpPr/>
      </dsp:nvSpPr>
      <dsp:spPr>
        <a:xfrm>
          <a:off x="88610" y="4449850"/>
          <a:ext cx="872826" cy="87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69A5F-C5B0-4D5C-986A-56308C2008D4}">
      <dsp:nvSpPr>
        <dsp:cNvPr id="0" name=""/>
        <dsp:cNvSpPr/>
      </dsp:nvSpPr>
      <dsp:spPr>
        <a:xfrm rot="5400000">
          <a:off x="6322619" y="-2583195"/>
          <a:ext cx="2477168" cy="764355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Обучение ведущих школ правовой грамотности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 Подготовка 3 программы информационных семинаров 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Проведение 60 школ правовой грамотности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400" b="1" kern="1200" dirty="0" smtClean="0">
              <a:solidFill>
                <a:srgbClr val="24247A"/>
              </a:solidFill>
              <a:latin typeface="+mn-lt"/>
              <a:ea typeface="+mn-ea"/>
              <a:cs typeface="+mn-cs"/>
            </a:rPr>
            <a:t>Консультирование пациентов на горячей линии</a:t>
          </a:r>
          <a:endParaRPr lang="ru-RU" sz="2400" b="1" kern="1200" dirty="0">
            <a:solidFill>
              <a:srgbClr val="24247A"/>
            </a:solidFill>
            <a:latin typeface="+mn-lt"/>
            <a:ea typeface="+mn-ea"/>
            <a:cs typeface="+mn-cs"/>
          </a:endParaRPr>
        </a:p>
      </dsp:txBody>
      <dsp:txXfrm rot="5400000">
        <a:off x="6322619" y="-2583195"/>
        <a:ext cx="2477168" cy="7643559"/>
      </dsp:txXfrm>
    </dsp:sp>
    <dsp:sp modelId="{30F98E72-1221-4524-B09C-D4B931612B27}">
      <dsp:nvSpPr>
        <dsp:cNvPr id="0" name=""/>
        <dsp:cNvSpPr/>
      </dsp:nvSpPr>
      <dsp:spPr>
        <a:xfrm>
          <a:off x="2688" y="1210"/>
          <a:ext cx="3734047" cy="247716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ПОВЫШЕНИЕ  УРОВНЯ ПРАВОВЫХ  ЗНАНИЙ ПАЦИЕНТОВ 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2688" y="1210"/>
        <a:ext cx="3734047" cy="24771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285182-CB92-4257-9527-45E6437A5DFC}">
      <dsp:nvSpPr>
        <dsp:cNvPr id="0" name=""/>
        <dsp:cNvSpPr/>
      </dsp:nvSpPr>
      <dsp:spPr>
        <a:xfrm rot="5400000">
          <a:off x="-180919" y="187210"/>
          <a:ext cx="1206132" cy="844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/>
            <a:t>36</a:t>
          </a:r>
        </a:p>
      </dsp:txBody>
      <dsp:txXfrm rot="5400000">
        <a:off x="-180919" y="187210"/>
        <a:ext cx="1206132" cy="844292"/>
      </dsp:txXfrm>
    </dsp:sp>
    <dsp:sp modelId="{DB6F6D5C-2224-432A-B63A-482DE3781615}">
      <dsp:nvSpPr>
        <dsp:cNvPr id="0" name=""/>
        <dsp:cNvSpPr/>
      </dsp:nvSpPr>
      <dsp:spPr>
        <a:xfrm rot="5400000">
          <a:off x="5189775" y="-4339192"/>
          <a:ext cx="784398" cy="9475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solidFill>
                <a:srgbClr val="C00000"/>
              </a:solidFill>
            </a:rPr>
            <a:t>проведенных общественных проверок</a:t>
          </a:r>
        </a:p>
      </dsp:txBody>
      <dsp:txXfrm rot="5400000">
        <a:off x="5189775" y="-4339192"/>
        <a:ext cx="784398" cy="9475364"/>
      </dsp:txXfrm>
    </dsp:sp>
    <dsp:sp modelId="{49EF6AF3-B927-4913-A086-245DCB76B5E6}">
      <dsp:nvSpPr>
        <dsp:cNvPr id="0" name=""/>
        <dsp:cNvSpPr/>
      </dsp:nvSpPr>
      <dsp:spPr>
        <a:xfrm rot="5400000">
          <a:off x="-180919" y="1401432"/>
          <a:ext cx="1206132" cy="844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/>
            <a:t>24</a:t>
          </a:r>
        </a:p>
      </dsp:txBody>
      <dsp:txXfrm rot="5400000">
        <a:off x="-180919" y="1401432"/>
        <a:ext cx="1206132" cy="844292"/>
      </dsp:txXfrm>
    </dsp:sp>
    <dsp:sp modelId="{B0E24ED7-D4F7-4DA4-8897-868F743B1898}">
      <dsp:nvSpPr>
        <dsp:cNvPr id="0" name=""/>
        <dsp:cNvSpPr/>
      </dsp:nvSpPr>
      <dsp:spPr>
        <a:xfrm rot="5400000">
          <a:off x="5040264" y="-3125176"/>
          <a:ext cx="1083421" cy="9475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solidFill>
                <a:srgbClr val="C00000"/>
              </a:solidFill>
            </a:rPr>
            <a:t>подготовленных общественных экспертов - представителей </a:t>
          </a:r>
          <a:r>
            <a:rPr lang="ru-RU" sz="2400" b="1" i="0" kern="1200" dirty="0" err="1">
              <a:solidFill>
                <a:srgbClr val="C00000"/>
              </a:solidFill>
            </a:rPr>
            <a:t>пациентского</a:t>
          </a:r>
          <a:r>
            <a:rPr lang="ru-RU" sz="2400" b="1" i="0" kern="1200" dirty="0">
              <a:solidFill>
                <a:srgbClr val="C00000"/>
              </a:solidFill>
            </a:rPr>
            <a:t> сообщества, технологиям общественного контроля в сфере здравоохранения</a:t>
          </a:r>
        </a:p>
      </dsp:txBody>
      <dsp:txXfrm rot="5400000">
        <a:off x="5040264" y="-3125176"/>
        <a:ext cx="1083421" cy="9475364"/>
      </dsp:txXfrm>
    </dsp:sp>
    <dsp:sp modelId="{15DB653C-55E1-464D-AB6F-E47DF6AA998F}">
      <dsp:nvSpPr>
        <dsp:cNvPr id="0" name=""/>
        <dsp:cNvSpPr/>
      </dsp:nvSpPr>
      <dsp:spPr>
        <a:xfrm rot="5400000">
          <a:off x="-180919" y="2465935"/>
          <a:ext cx="1206132" cy="844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/>
            <a:t>3</a:t>
          </a:r>
        </a:p>
      </dsp:txBody>
      <dsp:txXfrm rot="5400000">
        <a:off x="-180919" y="2465935"/>
        <a:ext cx="1206132" cy="844292"/>
      </dsp:txXfrm>
    </dsp:sp>
    <dsp:sp modelId="{BEAF5D28-370D-4824-9022-5BB0B0513D76}">
      <dsp:nvSpPr>
        <dsp:cNvPr id="0" name=""/>
        <dsp:cNvSpPr/>
      </dsp:nvSpPr>
      <dsp:spPr>
        <a:xfrm rot="5400000">
          <a:off x="5189981" y="-2060673"/>
          <a:ext cx="783985" cy="9475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solidFill>
                <a:srgbClr val="C00000"/>
              </a:solidFill>
            </a:rPr>
            <a:t>разработанных и апробированных технологий общественного контроля в сфере здравоохранения</a:t>
          </a:r>
        </a:p>
      </dsp:txBody>
      <dsp:txXfrm rot="5400000">
        <a:off x="5189981" y="-2060673"/>
        <a:ext cx="783985" cy="9475364"/>
      </dsp:txXfrm>
    </dsp:sp>
    <dsp:sp modelId="{C3D0ADDB-E936-471A-91A5-913B92E2F710}">
      <dsp:nvSpPr>
        <dsp:cNvPr id="0" name=""/>
        <dsp:cNvSpPr/>
      </dsp:nvSpPr>
      <dsp:spPr>
        <a:xfrm rot="5400000">
          <a:off x="-180919" y="3530439"/>
          <a:ext cx="1206132" cy="844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/>
            <a:t> 60</a:t>
          </a:r>
        </a:p>
      </dsp:txBody>
      <dsp:txXfrm rot="5400000">
        <a:off x="-180919" y="3530439"/>
        <a:ext cx="1206132" cy="844292"/>
      </dsp:txXfrm>
    </dsp:sp>
    <dsp:sp modelId="{79A03460-9EF7-4B66-968A-8D4124725B99}">
      <dsp:nvSpPr>
        <dsp:cNvPr id="0" name=""/>
        <dsp:cNvSpPr/>
      </dsp:nvSpPr>
      <dsp:spPr>
        <a:xfrm rot="5400000">
          <a:off x="5189981" y="-996169"/>
          <a:ext cx="783985" cy="9475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solidFill>
                <a:srgbClr val="C00000"/>
              </a:solidFill>
            </a:rPr>
            <a:t>проведенных школ правовой грамотности пациентов</a:t>
          </a:r>
        </a:p>
      </dsp:txBody>
      <dsp:txXfrm rot="5400000">
        <a:off x="5189981" y="-996169"/>
        <a:ext cx="783985" cy="947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0.11352</cdr:x>
      <cdr:y>0.26878</cdr:y>
    </cdr:from>
    <cdr:to>
      <cdr:x>0.99595</cdr:x>
      <cdr:y>0.27113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="" xmlns:a16="http://schemas.microsoft.com/office/drawing/2014/main" id="{B8AF0C3A-FF0F-4ACB-83F0-8ECC8350258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323528" y="1129018"/>
          <a:ext cx="2515000" cy="985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0.48969</cdr:x>
      <cdr:y>0.04323</cdr:y>
    </cdr:from>
    <cdr:to>
      <cdr:x>0.68937</cdr:x>
      <cdr:y>0.26343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2492B68F-8BA3-430B-9239-137AAC7B63BE}"/>
            </a:ext>
          </a:extLst>
        </cdr:cNvPr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871931" y="56103"/>
          <a:ext cx="1171126" cy="285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ru-RU" sz="800" b="0" dirty="0">
              <a:solidFill>
                <a:srgbClr val="005EA4"/>
              </a:solidFill>
              <a:latin typeface="Calibri" panose="020F0502020204030204" pitchFamily="34" charset="0"/>
            </a:rPr>
            <a:t>Зона  комфорта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BE17-2ED8-4E49-BDAB-15A69F8373C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66C4-9E5B-46DF-959D-7A4BAEC06D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D4B0C-1B44-451D-8C32-3713A428831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CB6B-D361-4A33-B89C-5B7D1AC1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62E2AB-9F07-4D5D-8444-3540030994B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CFC27-E2A8-476C-B633-7D8AA8A728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2B8FD-4B41-4AF4-B0A5-6FE78805BE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Н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аличие информации о полном наименовании ЛПУ, его структуре, адресе основного и дополнительных подразделений при их наличии, режиме работы, порядке приема граждан руководителем и его заместителями, а также наличие информации о контролирующих организациях: региональный «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минздрав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ФМБА, ТО Росздравнадзора по региону и страховых медицинских организациях, а также возможность перейти в режим для слабовидящих.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информации по следующим аспектам: телефоны горячей линии по заболеванию-причине эпидемии/пандемии, порядок посещения учреждения в условиях повышенного эпидемиологического фона, порядок получения справки о наличии/отсутствии контакта с больными инфекционными заболеваниями,  порядок госпитализации в условиях повышенного эпидемиологического фона, памятка по заболеванию (COVID-19).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информации о медицинских услугах, Программе государственных гарантий в сфере оказания медицинских услуг, маршрутизации пациентов в условиях конкретной поликлиники, внеочередном приеме и оказанию медицинской помощи отдельным категориям граждан, льготном лекарственном обеспечении, платных медицинских услугах и правилах их предоставления \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наличие указания на многоканальность телефона регистратуры ЛПУ либо перечисление нескольких телефонов, телефон для записи на прием, информация о порядке выдачи талонов на посещение узких специалистов, информация о порядке вызова врача на дом с указанием отдельного телефона, доврачебный прием (наличие информации о номере кабинета и графике работы), дежурный врач (номер кабинета и график работы), профосмотр (номер кабинета, график работы, телефон), выписка ЛН (номер кабинета, график работы, телефон), врачи-специалисты и врачи-терапевты (ФИО, номер кабинета, график работы, телефон), лаборатория забора анализов, процедурный кабинет, флюорография и рентген, ЭКГ 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ЭхоКГ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УЗИ и УЗДГ, гастроскопия, выписка льготных рецептов, аптека выдачи льготных лекарств при поликлинике, прививочный кабинет, неотложная помощь (номер кабинета, график работы, телефон по каждому кабинету).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9CC48-FD12-472E-B3B3-16FCA2F367A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59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EB6F3-5F27-412A-BB95-AE806B43F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FCC223-A97F-4AFA-9F92-3A33905F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105DE8-FCE5-435B-976A-DA936825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50D8B2-BA52-4D55-B1AC-12C335CB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6005F6-C8A5-443D-8B27-7D9F12FB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8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AE79CD-AE55-44F5-8274-00CFE611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7EE04D-00F3-4621-AE2A-C4D3B06BB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018F67-52A1-43A9-A2D2-5BF24514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9957E5-0ED6-401F-B67F-11EF06AE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EBEE53-D5E0-4FD7-99BB-7F97302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608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6121B1A-1F7A-4F00-94B8-168B8F30E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A48555-AC41-4718-A679-85F27CF7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789A1C-82FE-4F30-8290-299D1805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CC87A1-B554-4190-BAA2-34D29393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682128-EA8C-46B5-8194-14C38201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50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E4A7E-5B3A-40E2-90E9-EE95DF4C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FDD34B-A8E3-4088-8CE0-04F02DCF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7BABE4-7CBF-4D8F-98A0-F5952458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FFFCD4-B09C-4974-9A16-6B818483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FAE622-845D-42DE-9315-B3A82DDB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93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052B7-80C1-426A-BF09-613DA6EA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F6E115-3130-4AD0-A49D-368E851F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622B1B-D26D-448F-8DCF-FBACAF92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45EEB3-6191-4963-8859-ACFD8422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B62541-9911-46F5-8DCA-CA62F316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6DF1BA-ED22-4E9F-B6BF-DA779FB6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043339-4FA8-487E-A8DA-DBB569DD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A02CD3-A55E-4CEB-9210-812E8587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10DAEA-91B4-484C-89E6-BEBC1D28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DE83FB-6611-4534-AB54-EAFA2EBE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0E784D-44F2-496A-892E-4453E122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58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F19C3-C94F-4D99-8B92-F07394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E905A9-E538-412E-9C66-369E29939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120A35-40F8-4507-89FB-710885EE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0685B6-B99C-4D11-9F9B-7D3879AF3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8075FEE-D271-4939-ABB1-A3CEEA11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159790A-398D-415E-AFAE-A13999F0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6CAF76E-E91C-47EB-8CE1-B18852FE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06539AB-45E2-4B30-A4DE-5A272E68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02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445F34-1EB3-4C61-8E9C-57678184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31AC69-9FC5-4FF5-ACD5-BF486ACF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297EA0-AB46-413B-8AFC-3AFB762A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BD46E7-D417-4D67-8F06-8234FB6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9E7D706-950D-4D6E-BCC3-179F1722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194D04B-EC35-46A0-8086-320DEED3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AC2D0E-5B5F-478A-9C1C-CD177554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6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CAED15-AD61-45D7-B367-1BE09621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108F36-7A7C-4E32-93C4-A4E58AD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14DFE7-C925-48EF-8062-0E66DBFA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62769D-910D-4911-AFCC-250DBDF3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8888DD-F016-4AE3-85AA-DA5AC180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F56ABF-6D3B-4F21-87DB-F7E5EBED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29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EB725B-D428-4EAF-A7E9-8341325C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BC168C1-A804-4702-B99E-C55B93D7C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81A220-86E2-47A3-913B-8C4C2B49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E4F1E7-FEB0-4A21-B68E-1DF24F49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1963D6-96FB-4B94-B663-3439FE4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4D03C6-8096-4D3D-8827-A220EB84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8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EBF16-0AAD-4BD2-8CE1-F7B7F691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82CD65-803C-4E3F-86E2-A681DBD4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790D7D-07DE-4BE4-8475-2A4216AC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B9ED-97E8-4262-BC86-2BD86E3D702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5277B5-8828-4890-8A33-52C478A54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F82DE6-175F-4255-B95E-DC5B69EB1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0BAF-1F81-4AB4-930B-39571C317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2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http://www.socmech.ru/Socmex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F:\Конгресс 2016\ОООИБРС\титу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12192000" cy="6860032"/>
          </a:xfrm>
          <a:prstGeom prst="rect">
            <a:avLst/>
          </a:prstGeom>
          <a:noFill/>
        </p:spPr>
      </p:pic>
      <p:pic>
        <p:nvPicPr>
          <p:cNvPr id="7" name="Picture 2" descr="E:\Я.Диск\!17_FPG\Бренд\page\pgrants_logo.png">
            <a:extLst>
              <a:ext uri="{FF2B5EF4-FFF2-40B4-BE49-F238E27FC236}">
                <a16:creationId xmlns="" xmlns:a16="http://schemas.microsoft.com/office/drawing/2014/main" id="{F85C3016-9705-447F-AF3D-6513206B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3" y="672689"/>
            <a:ext cx="2538282" cy="891572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87D8F3-B481-4475-A472-6D962331D307}"/>
              </a:ext>
            </a:extLst>
          </p:cNvPr>
          <p:cNvSpPr/>
          <p:nvPr/>
        </p:nvSpPr>
        <p:spPr>
          <a:xfrm>
            <a:off x="0" y="2264334"/>
            <a:ext cx="8186468" cy="286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sz="3500" b="1" dirty="0">
                <a:solidFill>
                  <a:srgbClr val="24247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Проект «Право на здоровье. Развитие общественного участия в повышении качества оказания медицинских услуг в городах присутствия ГК «Росатом»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08" y="-27383"/>
            <a:ext cx="2314842" cy="2300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380" y="667708"/>
            <a:ext cx="5278394" cy="582084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18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МЕДРАБОТНИКИ: </a:t>
            </a:r>
            <a:r>
              <a:rPr lang="ru-RU" altLang="ru-RU" sz="18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ВЫБОРКА </a:t>
            </a:r>
            <a:r>
              <a:rPr lang="ru-RU" altLang="ru-RU" sz="18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ИССЛЕДОВАНИЯ ПО ГОРОДАМ</a:t>
            </a:r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381000" y="6477000"/>
            <a:ext cx="115252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24247A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7412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260351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07349" y="602630"/>
            <a:ext cx="430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24247A"/>
                </a:solidFill>
              </a:rPr>
              <a:t>ПАЦИЕНТЫ:  </a:t>
            </a:r>
          </a:p>
          <a:p>
            <a:r>
              <a:rPr lang="ru-RU" altLang="ru-RU" b="1" dirty="0" smtClean="0">
                <a:solidFill>
                  <a:srgbClr val="24247A"/>
                </a:solidFill>
              </a:rPr>
              <a:t>ВЫБОРКА ИССЛЕДОВАНИЯ ПО ГОРОДАМ</a:t>
            </a:r>
            <a:endParaRPr lang="ru-RU" dirty="0">
              <a:solidFill>
                <a:srgbClr val="24247A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2261" y="1423436"/>
          <a:ext cx="10758617" cy="4784839"/>
        </p:xfrm>
        <a:graphic>
          <a:graphicData uri="http://schemas.openxmlformats.org/drawingml/2006/table">
            <a:tbl>
              <a:tblPr/>
              <a:tblGrid>
                <a:gridCol w="313168"/>
                <a:gridCol w="2887015"/>
                <a:gridCol w="1265720"/>
                <a:gridCol w="694842"/>
                <a:gridCol w="561092"/>
                <a:gridCol w="287070"/>
                <a:gridCol w="2948996"/>
                <a:gridCol w="1122184"/>
                <a:gridCol w="678530"/>
              </a:tblGrid>
              <a:tr h="667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Город проживания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Количество медицинских работников, чел.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Доля, %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Город проживания: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Количество,  чел.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Доля, %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CBB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Северск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(Томская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23,4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Саров (Нижегородская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671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Озерск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(Челябинская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15,6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Железногорск (Красноярский край)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591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16,8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Новоуральск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(Свердловская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Снежинск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(Челябинская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13,3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latin typeface="Arial"/>
                        </a:rPr>
                        <a:t>Снежинск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(Челябинская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Озерск (Челябинская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459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Трехгорный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(Челябинская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8,6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Северск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(Томская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12,2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Железногорск (Красноярский край)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Трехгорный (Челябинская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7,34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Саров (Нижегородская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7,8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Новоуральск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(Свердловская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Волгодонск (Ростовская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5,3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Волгодонск (Ростовская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Заречный (Свердловская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Сосновый бор (Ленинградская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Сосновый бор (Ленинградская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Заречный (Свердловская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Полярные Зори (Мурманская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Полярные Зори (Мурманская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Лесной (Свердловская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Лесной (Свердловская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1,9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Балаково (Саратовская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Нововоронеж (Воронежская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Билибино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(Чукотский АО)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Зеленогорск (Красноярский край)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</a:tr>
              <a:tr h="236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Нововоронеж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 (Воронежская обл.)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Балаково (Саратовская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</a:tr>
              <a:tr h="281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Итого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244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Курчатов (Курская обл.)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0,03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FFB"/>
                    </a:solidFill>
                  </a:tcPr>
                </a:tc>
              </a:tr>
              <a:tr h="281542"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Итого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3525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677333"/>
          </a:xfrm>
        </p:spPr>
        <p:txBody>
          <a:bodyPr/>
          <a:lstStyle/>
          <a:p>
            <a:pPr algn="l" eaLnBrk="1" hangingPunct="1"/>
            <a:r>
              <a:rPr lang="ru-RU" altLang="ru-RU" sz="27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МЕДРАБОТНИКИ:  ОБЩИЕ РЕЗУЛЬТАТЫ ОЦЕНКИ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5629965" y="1352942"/>
            <a:ext cx="6293707" cy="467337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spcAft>
                <a:spcPts val="1600"/>
              </a:spcAft>
              <a:buNone/>
              <a:defRPr/>
            </a:pPr>
            <a:r>
              <a:rPr lang="ru-RU" altLang="ru-RU" sz="1700" dirty="0" smtClean="0">
                <a:solidFill>
                  <a:srgbClr val="24247A"/>
                </a:solidFill>
              </a:rPr>
              <a:t>      В </a:t>
            </a:r>
            <a:r>
              <a:rPr lang="ru-RU" altLang="ru-RU" sz="1700" dirty="0">
                <a:solidFill>
                  <a:srgbClr val="24247A"/>
                </a:solidFill>
              </a:rPr>
              <a:t>целом, в ситуации напряженной работы в условиях пандемии, критическое отношение медицинского персонала к условиям работы  резко обострилось .</a:t>
            </a:r>
          </a:p>
          <a:p>
            <a:pPr marL="0" indent="0" algn="just">
              <a:spcBef>
                <a:spcPct val="0"/>
              </a:spcBef>
              <a:spcAft>
                <a:spcPts val="1600"/>
              </a:spcAft>
              <a:buNone/>
              <a:defRPr/>
            </a:pPr>
            <a:r>
              <a:rPr lang="ru-RU" altLang="ru-RU" sz="1700" dirty="0" smtClean="0">
                <a:solidFill>
                  <a:srgbClr val="24247A"/>
                </a:solidFill>
              </a:rPr>
              <a:t>      Напряженная </a:t>
            </a:r>
            <a:r>
              <a:rPr lang="ru-RU" altLang="ru-RU" sz="1700" dirty="0">
                <a:solidFill>
                  <a:srgbClr val="24247A"/>
                </a:solidFill>
              </a:rPr>
              <a:t>ситуация с предоставлением различного рода социальных льгот для значительной части медицинских работников и недостаточное внимание к поощрительным мерам, способствующим поддержанию мотивации, усиливают нарастающее профессиональное выгорание медицинских работников в городах присутствия предприятий атомной промышленности. </a:t>
            </a:r>
          </a:p>
          <a:p>
            <a:pPr marL="0" indent="0" algn="just">
              <a:spcBef>
                <a:spcPct val="0"/>
              </a:spcBef>
              <a:spcAft>
                <a:spcPts val="1600"/>
              </a:spcAft>
              <a:buNone/>
              <a:defRPr/>
            </a:pPr>
            <a:r>
              <a:rPr lang="ru-RU" altLang="ru-RU" sz="1700" dirty="0" smtClean="0">
                <a:solidFill>
                  <a:srgbClr val="24247A"/>
                </a:solidFill>
              </a:rPr>
              <a:t>      Профессиональное </a:t>
            </a:r>
            <a:r>
              <a:rPr lang="ru-RU" altLang="ru-RU" sz="1700" dirty="0">
                <a:solidFill>
                  <a:srgbClr val="24247A"/>
                </a:solidFill>
              </a:rPr>
              <a:t>выгорание приблизилось к критическому уровню почти у двух третей опрошенного медицинского персонала. </a:t>
            </a:r>
          </a:p>
          <a:p>
            <a:pPr marL="0" indent="0" algn="just">
              <a:spcBef>
                <a:spcPct val="0"/>
              </a:spcBef>
              <a:spcAft>
                <a:spcPts val="1600"/>
              </a:spcAft>
              <a:buNone/>
              <a:defRPr/>
            </a:pPr>
            <a:r>
              <a:rPr lang="ru-RU" altLang="ru-RU" sz="1700" dirty="0" smtClean="0">
                <a:solidFill>
                  <a:srgbClr val="24247A"/>
                </a:solidFill>
              </a:rPr>
              <a:t>      В </a:t>
            </a:r>
            <a:r>
              <a:rPr lang="ru-RU" altLang="ru-RU" sz="1700" dirty="0">
                <a:solidFill>
                  <a:srgbClr val="24247A"/>
                </a:solidFill>
              </a:rPr>
              <a:t>структуре предложенных медикам тем обучения наиболее востребованными оказались правовые вопросы взаимодействия врача с пациентом и трудовые права медицинского работника. Дополнительно медицинские работники запрашивают обучение по отдельным направлениям медицины, в том числе акцентируя внимание на необходимости очного обучения.  </a:t>
            </a:r>
          </a:p>
        </p:txBody>
      </p:sp>
      <p:pic>
        <p:nvPicPr>
          <p:cNvPr id="18435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2" y="285751"/>
            <a:ext cx="1060449" cy="5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Заголовок 1"/>
          <p:cNvSpPr txBox="1">
            <a:spLocks/>
          </p:cNvSpPr>
          <p:nvPr/>
        </p:nvSpPr>
        <p:spPr bwMode="auto">
          <a:xfrm>
            <a:off x="267420" y="1215556"/>
            <a:ext cx="5391508" cy="45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48,5%  - 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не удовлетворены работой в той или иной степени</a:t>
            </a:r>
          </a:p>
          <a:p>
            <a:endParaRPr lang="en-US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14,8%  - 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необходимо, но не предоставлено ведомственное жилье</a:t>
            </a:r>
          </a:p>
          <a:p>
            <a:endParaRPr lang="en-US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57,4%  - 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не могут устроить детей в детский сад или в школу рядом с домом</a:t>
            </a:r>
          </a:p>
          <a:p>
            <a:endParaRPr lang="ru-RU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35,2% - 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ни разу не смогли обучиться за счет средств ОМС </a:t>
            </a:r>
            <a:r>
              <a:rPr lang="ru-RU" altLang="ru-RU" dirty="0" smtClean="0">
                <a:solidFill>
                  <a:srgbClr val="C00000"/>
                </a:solidFill>
                <a:latin typeface="Calibri" pitchFamily="34" charset="0"/>
              </a:rPr>
              <a:t> за 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последние 5 лет</a:t>
            </a:r>
          </a:p>
          <a:p>
            <a:endParaRPr lang="ru-RU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64,3%  - </a:t>
            </a:r>
            <a:r>
              <a:rPr lang="ru-RU" altLang="ru-RU" u="sng" dirty="0">
                <a:solidFill>
                  <a:srgbClr val="C00000"/>
                </a:solidFill>
                <a:latin typeface="Calibri" pitchFamily="34" charset="0"/>
              </a:rPr>
              <a:t>появилась апатия, равнодушие к тому, что когда-то радовало в работе, в обычной жизни</a:t>
            </a:r>
          </a:p>
          <a:p>
            <a:endParaRPr lang="en-US" altLang="ru-RU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62,3%</a:t>
            </a:r>
            <a:r>
              <a:rPr lang="en-US" altLang="ru-RU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ru-RU" altLang="ru-RU" u="sng" dirty="0">
                <a:solidFill>
                  <a:srgbClr val="C00000"/>
                </a:solidFill>
                <a:latin typeface="Calibri" pitchFamily="34" charset="0"/>
              </a:rPr>
              <a:t>имеют пять и более признаков профессионального выгорания</a:t>
            </a:r>
          </a:p>
        </p:txBody>
      </p:sp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24247A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433" y="190478"/>
            <a:ext cx="10763251" cy="77258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МЕДРАБОТНИКИ:  УРОВЕНЬ ЗАПРАШИВАЕМОЙ ОПЛАТЫ ТРУДА</a:t>
            </a:r>
          </a:p>
        </p:txBody>
      </p:sp>
      <p:sp>
        <p:nvSpPr>
          <p:cNvPr id="7253" name="Rectangle 1"/>
          <p:cNvSpPr>
            <a:spLocks noChangeArrowheads="1"/>
          </p:cNvSpPr>
          <p:nvPr/>
        </p:nvSpPr>
        <p:spPr bwMode="auto">
          <a:xfrm>
            <a:off x="282106" y="4217252"/>
            <a:ext cx="11474451" cy="21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>
              <a:spcAft>
                <a:spcPts val="400"/>
              </a:spcAft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Средний запрашиваемый уровень оплаты труда находится в пределах среднестатистической заработной платы медицинских работников в РФ за 2019-2020 гг.  </a:t>
            </a:r>
          </a:p>
          <a:p>
            <a:pPr algn="just">
              <a:spcAft>
                <a:spcPts val="400"/>
              </a:spcAft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Врачи считают адекватным оплату своего труда на уровне 71 000 рублей на полную ставку, медицинские сестры – на уровне 42000 рублей.  </a:t>
            </a:r>
          </a:p>
          <a:p>
            <a:pPr algn="just">
              <a:spcAft>
                <a:spcPts val="400"/>
              </a:spcAft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Относительно завышенные запросы по оплате труда зафиксированы у медицинского персонала 1-го уровня. Они запрашивают зарплату выше чем средний медицинский персонал,  в среднем на 25-30%.</a:t>
            </a:r>
          </a:p>
          <a:p>
            <a:pPr algn="just">
              <a:spcAft>
                <a:spcPts val="400"/>
              </a:spcAft>
              <a:defRPr/>
            </a:pPr>
            <a:r>
              <a:rPr lang="ru-RU" altLang="ru-RU" sz="1500" u="sng" dirty="0">
                <a:solidFill>
                  <a:srgbClr val="24498B"/>
                </a:solidFill>
                <a:latin typeface="Calibri" pitchFamily="34" charset="0"/>
              </a:rPr>
              <a:t>Из всех 244 опрошенных только 3 респондента запросили  заведомо нереальную  заработную плату в 200-250 тысяч рублей. </a:t>
            </a:r>
          </a:p>
          <a:p>
            <a:pPr algn="just">
              <a:spcAft>
                <a:spcPts val="400"/>
              </a:spcAft>
              <a:defRPr/>
            </a:pP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9156" name="Заголовок 1"/>
          <p:cNvSpPr txBox="1">
            <a:spLocks/>
          </p:cNvSpPr>
          <p:nvPr/>
        </p:nvSpPr>
        <p:spPr bwMode="auto">
          <a:xfrm>
            <a:off x="381000" y="6381752"/>
            <a:ext cx="11525251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24247A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24247A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49157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1852" y="256099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8"/>
          <p:cNvSpPr>
            <a:spLocks noChangeArrowheads="1"/>
          </p:cNvSpPr>
          <p:nvPr/>
        </p:nvSpPr>
        <p:spPr bwMode="auto">
          <a:xfrm>
            <a:off x="0" y="1598057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>
            <a:spAutoFit/>
          </a:bodyPr>
          <a:lstStyle/>
          <a:p>
            <a:endParaRPr lang="ru-RU" altLang="ru-RU" b="0"/>
          </a:p>
        </p:txBody>
      </p:sp>
      <p:sp>
        <p:nvSpPr>
          <p:cNvPr id="7257" name="Заголовок 1"/>
          <p:cNvSpPr txBox="1">
            <a:spLocks/>
          </p:cNvSpPr>
          <p:nvPr/>
        </p:nvSpPr>
        <p:spPr bwMode="auto">
          <a:xfrm>
            <a:off x="8341270" y="1463250"/>
            <a:ext cx="3266017" cy="18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defRPr/>
            </a:pP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57 361 рублей  -</a:t>
            </a:r>
          </a:p>
          <a:p>
            <a:pPr>
              <a:defRPr/>
            </a:pP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средний размер запрашиваемой заработной платы</a:t>
            </a:r>
          </a:p>
          <a:p>
            <a:pPr>
              <a:defRPr/>
            </a:pPr>
            <a:endParaRPr lang="ru-RU" altLang="ru-RU" sz="1500" dirty="0">
              <a:solidFill>
                <a:srgbClr val="005EA4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50 000 – 60 000 рублей  -</a:t>
            </a:r>
          </a:p>
          <a:p>
            <a:pPr>
              <a:defRPr/>
            </a:pP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средний размер заработной платы врачей в 2019-2020 гг. в регионах РФ</a:t>
            </a:r>
          </a:p>
        </p:txBody>
      </p:sp>
      <p:sp>
        <p:nvSpPr>
          <p:cNvPr id="49160" name="Текст 2"/>
          <p:cNvSpPr txBox="1">
            <a:spLocks/>
          </p:cNvSpPr>
          <p:nvPr/>
        </p:nvSpPr>
        <p:spPr bwMode="auto">
          <a:xfrm>
            <a:off x="216204" y="812439"/>
            <a:ext cx="819155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b"/>
          <a:lstStyle/>
          <a:p>
            <a:pPr>
              <a:spcAft>
                <a:spcPts val="533"/>
              </a:spcAft>
            </a:pPr>
            <a:r>
              <a:rPr lang="ru-RU" altLang="ru-RU" sz="1900" dirty="0">
                <a:solidFill>
                  <a:srgbClr val="C00000"/>
                </a:solidFill>
                <a:latin typeface="Calibri" pitchFamily="34" charset="0"/>
              </a:rPr>
              <a:t>Желаемый уровень оплаты труда по профессиональным группам</a:t>
            </a:r>
          </a:p>
        </p:txBody>
      </p:sp>
      <p:graphicFrame>
        <p:nvGraphicFramePr>
          <p:cNvPr id="10" name="Chart 299"/>
          <p:cNvGraphicFramePr>
            <a:graphicFrameLocks/>
          </p:cNvGraphicFramePr>
          <p:nvPr/>
        </p:nvGraphicFramePr>
        <p:xfrm>
          <a:off x="207966" y="1417926"/>
          <a:ext cx="7524801" cy="295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05317"/>
            <a:ext cx="10763251" cy="556664"/>
          </a:xfrm>
        </p:spPr>
        <p:txBody>
          <a:bodyPr/>
          <a:lstStyle/>
          <a:p>
            <a:pPr algn="l" eaLnBrk="1" hangingPunct="1"/>
            <a:r>
              <a:rPr lang="ru-RU" altLang="ru-RU" sz="25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МЕДРАБОТНИКИ:  ПРОФЕССИОНАЛЬНОЕ ВЫГОРАНИЕ</a:t>
            </a:r>
          </a:p>
        </p:txBody>
      </p:sp>
      <p:sp>
        <p:nvSpPr>
          <p:cNvPr id="12369" name="Rectangle 1"/>
          <p:cNvSpPr>
            <a:spLocks noChangeArrowheads="1"/>
          </p:cNvSpPr>
          <p:nvPr/>
        </p:nvSpPr>
        <p:spPr bwMode="auto">
          <a:xfrm>
            <a:off x="431800" y="4278565"/>
            <a:ext cx="11328400" cy="2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just">
              <a:spcAft>
                <a:spcPts val="533"/>
              </a:spcAft>
            </a:pP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Уровень профессионального выгорания медицинских работников </a:t>
            </a:r>
            <a:r>
              <a:rPr lang="ru-RU" altLang="ru-RU" sz="1500" dirty="0" smtClean="0">
                <a:solidFill>
                  <a:srgbClr val="C00000"/>
                </a:solidFill>
                <a:latin typeface="Calibri" pitchFamily="34" charset="0"/>
              </a:rPr>
              <a:t>достаточно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высокий – более 60% сотрудников имеют 4 и более признаков выгорания одновременно.</a:t>
            </a:r>
          </a:p>
          <a:p>
            <a:pPr algn="just">
              <a:spcAft>
                <a:spcPts val="533"/>
              </a:spcAft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У</a:t>
            </a:r>
            <a:r>
              <a:rPr lang="ru-RU" altLang="ru-RU" sz="1500" dirty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4,5 % 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медицинских работников присутствует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полный набор из 9 или 10 признаков </a:t>
            </a:r>
            <a:r>
              <a:rPr lang="ru-RU" altLang="ru-RU" sz="1500" dirty="0" err="1">
                <a:solidFill>
                  <a:srgbClr val="C00000"/>
                </a:solidFill>
                <a:latin typeface="Calibri" pitchFamily="34" charset="0"/>
              </a:rPr>
              <a:t>профвыгорания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. Они уже находятся на грани эмоционального истощения и депрессии. Если ничего не предпринимать, то ситуация для них может стать критической.</a:t>
            </a:r>
          </a:p>
          <a:p>
            <a:pPr algn="just">
              <a:spcAft>
                <a:spcPts val="533"/>
              </a:spcAft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У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18,9% 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работников</a:t>
            </a:r>
            <a:r>
              <a:rPr lang="ru-RU" altLang="ru-RU" sz="1500" dirty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высокая степень профессионального выгорания</a:t>
            </a:r>
            <a:r>
              <a:rPr lang="ru-RU" altLang="ru-RU" sz="1500" dirty="0">
                <a:solidFill>
                  <a:srgbClr val="262626"/>
                </a:solidFill>
                <a:latin typeface="Calibri" pitchFamily="34" charset="0"/>
              </a:rPr>
              <a:t>, 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для которой характерны апатия и значительная потеря мотивации, существенное снижение работоспособности, нарастание психосоматических проявлений. Зачастую у таких сотрудников формируется готовность к уходу с работы. </a:t>
            </a:r>
          </a:p>
          <a:p>
            <a:pPr algn="just">
              <a:spcAft>
                <a:spcPts val="533"/>
              </a:spcAft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Всего лишь 6,6% медицинских работников не имеют проявлений выгорания.</a:t>
            </a:r>
          </a:p>
        </p:txBody>
      </p:sp>
      <p:pic>
        <p:nvPicPr>
          <p:cNvPr id="27651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1852" y="160848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25947" y="1516390"/>
            <a:ext cx="3934254" cy="18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В исследовании использованы показатели </a:t>
            </a:r>
            <a:r>
              <a:rPr lang="ru-RU" altLang="ru-RU" sz="1500" dirty="0" err="1">
                <a:solidFill>
                  <a:srgbClr val="24498B"/>
                </a:solidFill>
                <a:latin typeface="Calibri" pitchFamily="34" charset="0"/>
              </a:rPr>
              <a:t>опросника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 выгорания Бергена для оценки 3-х признаков: переутомления, истощения на работе, цинизма по отношению к работе и ощущения  рабочей некомпетентности.</a:t>
            </a:r>
          </a:p>
          <a:p>
            <a:pPr>
              <a:spcAft>
                <a:spcPts val="800"/>
              </a:spcAft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Методика включала оценку </a:t>
            </a:r>
            <a:r>
              <a:rPr lang="ru-RU" altLang="ru-RU" sz="1500" dirty="0" err="1">
                <a:solidFill>
                  <a:srgbClr val="24498B"/>
                </a:solidFill>
                <a:latin typeface="Calibri" pitchFamily="34" charset="0"/>
              </a:rPr>
              <a:t>профвыгорания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 на основе 10 признаков</a:t>
            </a:r>
          </a:p>
        </p:txBody>
      </p:sp>
      <p:graphicFrame>
        <p:nvGraphicFramePr>
          <p:cNvPr id="9" name="Chart 298"/>
          <p:cNvGraphicFramePr>
            <a:graphicFrameLocks/>
          </p:cNvGraphicFramePr>
          <p:nvPr/>
        </p:nvGraphicFramePr>
        <p:xfrm>
          <a:off x="190459" y="955590"/>
          <a:ext cx="7750817" cy="323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433" y="260351"/>
            <a:ext cx="10763251" cy="772583"/>
          </a:xfrm>
        </p:spPr>
        <p:txBody>
          <a:bodyPr/>
          <a:lstStyle/>
          <a:p>
            <a:pPr algn="l" eaLnBrk="1" hangingPunct="1"/>
            <a:r>
              <a:rPr lang="ru-RU" altLang="ru-RU" sz="25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altLang="ru-RU" sz="25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ОЦЕНКА УДОВЛЕТВОРЕННОСТИ РАБОТОЙ</a:t>
            </a:r>
          </a:p>
        </p:txBody>
      </p:sp>
      <p:sp>
        <p:nvSpPr>
          <p:cNvPr id="7253" name="Rectangle 1"/>
          <p:cNvSpPr>
            <a:spLocks noChangeArrowheads="1"/>
          </p:cNvSpPr>
          <p:nvPr/>
        </p:nvSpPr>
        <p:spPr bwMode="auto">
          <a:xfrm>
            <a:off x="348049" y="757314"/>
            <a:ext cx="10921314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Общая оценка удовлетворенности работой -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в зоне нейтральных оценок. 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Однако большая часть оценок отдельных аспектов работы находится в зоне тревожности.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Наибольший дискомфорт  у </a:t>
            </a: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медработников вызывают 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отношение к ним пациентов и настроения в коллективе.</a:t>
            </a: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381000" y="6381752"/>
            <a:ext cx="11525251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9460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260351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8"/>
          <p:cNvSpPr>
            <a:spLocks noChangeArrowheads="1"/>
          </p:cNvSpPr>
          <p:nvPr/>
        </p:nvSpPr>
        <p:spPr bwMode="auto">
          <a:xfrm>
            <a:off x="0" y="1590648"/>
            <a:ext cx="24628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>
            <a:spAutoFit/>
          </a:bodyPr>
          <a:lstStyle/>
          <a:p>
            <a:endParaRPr lang="ru-RU" altLang="ru-RU" b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7957" y="1619594"/>
            <a:ext cx="10763251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УДОВЛЕТВОРЕННОСТЬ ОТДЕЛЬНЫМИ СТОРОНАМИ РАБОТЫ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1576" y="2009289"/>
            <a:ext cx="10838934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Большая часть оценок отдельных сторон работы находится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в зоне тревожности. 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Факторы «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настроения в коллективе» и «отношение пациентов к </a:t>
            </a: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медработникам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» – на границе зоны дискомфорта.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8084" y="2781129"/>
            <a:ext cx="10763251" cy="7725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ОЦЕНКА УСЛОВИЙ РАБОТЫ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4799" y="3073511"/>
            <a:ext cx="11502637" cy="1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Все 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оценки снизились за полгода </a:t>
            </a: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в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2 раза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, но рейтинг их не изменился.</a:t>
            </a:r>
          </a:p>
          <a:p>
            <a:pPr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При отсутствии объективных изменений </a:t>
            </a: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обострилось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отношение </a:t>
            </a: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медперсонала 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к условиям работы.</a:t>
            </a:r>
          </a:p>
          <a:p>
            <a:pPr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Самая высокая оценка - оснащенность рабочего места компьютерами и необходимым ПО.</a:t>
            </a:r>
          </a:p>
          <a:p>
            <a:pPr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Наименьшая – возможности использовать интернет ресурсы на рабочем месте для профессионального развития (дистанционное обучение, доступ до электронных библиотек, подключение к </a:t>
            </a:r>
            <a:r>
              <a:rPr lang="ru-RU" altLang="ru-RU" sz="1600" dirty="0" err="1">
                <a:solidFill>
                  <a:srgbClr val="24498B"/>
                </a:solidFill>
                <a:latin typeface="Calibri" pitchFamily="34" charset="0"/>
              </a:rPr>
              <a:t>онлайн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 мероприятиям и т.п.)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5600" y="4490481"/>
            <a:ext cx="10763251" cy="7725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ОЦЕНКА БЮДЖЕТНЫХ ВОЗМОЖНОСТЕЙ ОБУЧЕНИЯ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1184" y="4787317"/>
            <a:ext cx="10962255" cy="16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35,2% медицинских работников сообщают, что он НЕ ПОЛУЧАЛИ возможности профессионального обучения за счет бюджетных средств за последние 5 лет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Постоянно пользуются такими возможностями только 3,7% опрошенных  </a:t>
            </a:r>
            <a:r>
              <a:rPr lang="ru-RU" altLang="ru-RU" sz="1600" dirty="0" smtClean="0">
                <a:solidFill>
                  <a:srgbClr val="24498B"/>
                </a:solidFill>
                <a:latin typeface="Calibri" pitchFamily="34" charset="0"/>
              </a:rPr>
              <a:t>мед. </a:t>
            </a: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работников.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При отсутствии возможностей проходить обучение на рабочем месте с использованием интернет-ресурсов и высокой напряженности работы под угрозой может оказаться участие медицинских работников в системе НМО и последующая аттестация в 2021 году.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1573" y="411892"/>
            <a:ext cx="10763251" cy="571500"/>
          </a:xfrm>
        </p:spPr>
        <p:txBody>
          <a:bodyPr/>
          <a:lstStyle/>
          <a:p>
            <a:pPr algn="l" eaLnBrk="1" hangingPunct="1"/>
            <a:r>
              <a:rPr lang="ru-RU" altLang="ru-RU" sz="25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ОБЕСПЕЧЕННОСТЬ</a:t>
            </a:r>
            <a:r>
              <a:rPr lang="ru-RU" altLang="ru-RU" sz="2500" b="1" dirty="0" smtClean="0">
                <a:solidFill>
                  <a:srgbClr val="24247A"/>
                </a:solidFill>
              </a:rPr>
              <a:t> </a:t>
            </a:r>
            <a:r>
              <a:rPr lang="ru-RU" altLang="ru-RU" sz="25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СОЦИАЛЬНЫМИ ЛЬГОТАМИ</a:t>
            </a:r>
          </a:p>
        </p:txBody>
      </p:sp>
      <p:sp>
        <p:nvSpPr>
          <p:cNvPr id="10476" name="Rectangle 1"/>
          <p:cNvSpPr>
            <a:spLocks noChangeArrowheads="1"/>
          </p:cNvSpPr>
          <p:nvPr/>
        </p:nvSpPr>
        <p:spPr bwMode="auto">
          <a:xfrm>
            <a:off x="339770" y="788821"/>
            <a:ext cx="10871927" cy="104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Ситуация с предоставлением социальных льгот медицинским работникам напряженная. </a:t>
            </a:r>
          </a:p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У 15% сотрудников есть необходимость в ведомственном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жилье, 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которое им не предоставлено. </a:t>
            </a:r>
          </a:p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Более половины (52,0%) медицинских работников говорят об отсутствии возможности получения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мест в детских садах и школах 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на льготных условиях. Более половины (57,4%) не имели возможности получить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санаторно-курортное лечение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557" name="Заголовок 1"/>
          <p:cNvSpPr txBox="1">
            <a:spLocks/>
          </p:cNvSpPr>
          <p:nvPr/>
        </p:nvSpPr>
        <p:spPr bwMode="auto">
          <a:xfrm>
            <a:off x="381000" y="6381752"/>
            <a:ext cx="11525251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23558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128203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1573" y="1808721"/>
            <a:ext cx="10763251" cy="7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ПРАКТИКА ПООЩРЕНИЙ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0383" y="2290243"/>
            <a:ext cx="11525251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Поощрительные меры, способствующие поддержанию мотивации, применяются редко: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от 48% до 80% работников ни разу не получали ни одного из перечисленных поощрений.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Поощрительные меры чуть чаще применяют руководители учреждений,  чем администрация города и ГК «Росатом».</a:t>
            </a:r>
          </a:p>
          <a:p>
            <a:pPr>
              <a:defRPr/>
            </a:pPr>
            <a:r>
              <a:rPr lang="ru-RU" altLang="ru-RU" sz="1600" dirty="0">
                <a:solidFill>
                  <a:srgbClr val="24498B"/>
                </a:solidFill>
                <a:latin typeface="Calibri" pitchFamily="34" charset="0"/>
              </a:rPr>
              <a:t>От 7,8% до 24% говорят об отсутствии предложенных в исследовании видов поощрений в медицинском учреждении и в городе.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31572" y="3462845"/>
            <a:ext cx="10763251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ПРОФЕССИОНАЛЬНОЕ ВЫГОРАНИЕ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4515" y="3897108"/>
            <a:ext cx="11525249" cy="127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Признаки профессионального выгорания вследствие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длительного стресса и усталости</a:t>
            </a: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, связанных с напряженной работой в условиях и возросшего воздействия факторов неудовлетворенности работой, выявлены у большого числа медицинских работников. </a:t>
            </a:r>
          </a:p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  <a:latin typeface="Calibri" pitchFamily="34" charset="0"/>
              </a:rPr>
              <a:t>В состоянии медицинских работников присутствуют не только первые симптомы </a:t>
            </a:r>
            <a:r>
              <a:rPr lang="ru-RU" altLang="ru-RU" sz="1500" dirty="0">
                <a:solidFill>
                  <a:srgbClr val="C00000"/>
                </a:solidFill>
                <a:latin typeface="Calibri" pitchFamily="34" charset="0"/>
              </a:rPr>
              <a:t>(чувство физического истощения и недомогания – 63,9%, повышенная утомляемость – 85,2% и 37,3%), но и признаков развития выгорания (появление апатии – 64,3%, снижение заинтересованности – 56,1%), а также его активной фазы – негативных эмоциональных реакций (47,5% и 33,6%).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8622" y="5172028"/>
            <a:ext cx="1076325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ПОТРЕБНОСТИ В ОБУЧЕНИИ</a:t>
            </a:r>
            <a:endParaRPr kumimoji="0" lang="ru-RU" altLang="ru-RU" sz="25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90383" y="5552448"/>
            <a:ext cx="11525251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 algn="just">
              <a:defRPr/>
            </a:pPr>
            <a:r>
              <a:rPr lang="ru-RU" altLang="ru-RU" sz="1500" dirty="0">
                <a:solidFill>
                  <a:srgbClr val="24498B"/>
                </a:solidFill>
              </a:rPr>
              <a:t>Для подавляющего большинства актуальны темы, связанные с правовыми основами работы медицинских работников. Чуть более половины опрошенных заинтересованы в </a:t>
            </a:r>
            <a:r>
              <a:rPr lang="ru-RU" altLang="ru-RU" sz="1500" dirty="0">
                <a:solidFill>
                  <a:srgbClr val="C00000"/>
                </a:solidFill>
              </a:rPr>
              <a:t>обучении психологическим основам работы врача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1855" y="181707"/>
            <a:ext cx="10972800" cy="677333"/>
          </a:xfrm>
        </p:spPr>
        <p:txBody>
          <a:bodyPr/>
          <a:lstStyle/>
          <a:p>
            <a:pPr algn="l" eaLnBrk="1" hangingPunct="1"/>
            <a:r>
              <a:rPr lang="ru-RU" altLang="ru-RU" sz="27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ПАЦИЕНТЫ:  ОБЩИЕ РЕЗУЛЬТАТЫ ОЦЕНКИ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4294967295"/>
          </p:nvPr>
        </p:nvSpPr>
        <p:spPr>
          <a:xfrm>
            <a:off x="4513332" y="973178"/>
            <a:ext cx="7127387" cy="53572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В </a:t>
            </a:r>
            <a:r>
              <a:rPr lang="ru-RU" altLang="ru-RU" sz="1600" dirty="0">
                <a:solidFill>
                  <a:srgbClr val="24247A"/>
                </a:solidFill>
              </a:rPr>
              <a:t>целом, оценка качества медицинской помощи жителями в городах присутствия предприятий атомной  промышленности  в данный момент - негативная.  </a:t>
            </a:r>
            <a:br>
              <a:rPr lang="ru-RU" altLang="ru-RU" sz="1600" dirty="0">
                <a:solidFill>
                  <a:srgbClr val="24247A"/>
                </a:solidFill>
              </a:rPr>
            </a:br>
            <a:r>
              <a:rPr lang="ru-RU" altLang="ru-RU" sz="1600" dirty="0">
                <a:solidFill>
                  <a:srgbClr val="24247A"/>
                </a:solidFill>
              </a:rPr>
              <a:t>82% считают качество помощи худшим по сравнению с другими городами России </a:t>
            </a:r>
            <a:r>
              <a:rPr lang="ru-RU" altLang="ru-RU" sz="1600" dirty="0" smtClean="0">
                <a:solidFill>
                  <a:srgbClr val="24247A"/>
                </a:solidFill>
              </a:rPr>
              <a:t>(</a:t>
            </a:r>
            <a:r>
              <a:rPr lang="ru-RU" altLang="ru-RU" sz="1600" dirty="0">
                <a:solidFill>
                  <a:srgbClr val="24247A"/>
                </a:solidFill>
              </a:rPr>
              <a:t>в 2018 году так считали 39% из 20 опрошенных городов). 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Наиболее </a:t>
            </a:r>
            <a:r>
              <a:rPr lang="ru-RU" altLang="ru-RU" sz="1600" dirty="0">
                <a:solidFill>
                  <a:srgbClr val="24247A"/>
                </a:solidFill>
              </a:rPr>
              <a:t>критичны оценки – в отношении амбулаторно-поликлинической помощи: </a:t>
            </a:r>
            <a:r>
              <a:rPr lang="ru-RU" altLang="ru-RU" sz="1600" dirty="0" smtClean="0">
                <a:solidFill>
                  <a:srgbClr val="24247A"/>
                </a:solidFill>
              </a:rPr>
              <a:t>сроки </a:t>
            </a:r>
            <a:r>
              <a:rPr lang="ru-RU" altLang="ru-RU" sz="1600" dirty="0">
                <a:solidFill>
                  <a:srgbClr val="24247A"/>
                </a:solidFill>
              </a:rPr>
              <a:t>ожидания приема, условия в местах ожидания, проведение профосмотров и диспансеризации 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Четверть </a:t>
            </a:r>
            <a:r>
              <a:rPr lang="ru-RU" altLang="ru-RU" sz="1600" dirty="0">
                <a:solidFill>
                  <a:srgbClr val="24247A"/>
                </a:solidFill>
              </a:rPr>
              <a:t>пациентов отмечают недостаточность утвержденных нормативов времени на опрос и осмотр пациента.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Более </a:t>
            </a:r>
            <a:r>
              <a:rPr lang="ru-RU" altLang="ru-RU" sz="1600" dirty="0">
                <a:solidFill>
                  <a:srgbClr val="24247A"/>
                </a:solidFill>
              </a:rPr>
              <a:t>половины пациентов считают, что здания и помещения медицинских учреждений требуют капитального или косметического ремонта.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Практически </a:t>
            </a:r>
            <a:r>
              <a:rPr lang="ru-RU" altLang="ru-RU" sz="1600" dirty="0">
                <a:solidFill>
                  <a:srgbClr val="24247A"/>
                </a:solidFill>
              </a:rPr>
              <a:t>все пациенты указывают на устаревшее медицинское оборудование в поликлиниках и больницах.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Педиатрическая </a:t>
            </a:r>
            <a:r>
              <a:rPr lang="ru-RU" altLang="ru-RU" sz="1600" dirty="0">
                <a:solidFill>
                  <a:srgbClr val="24247A"/>
                </a:solidFill>
              </a:rPr>
              <a:t>и стационарная помощь на сегодня больше всего устраивает пациентов, но и по ним уровень удовлетворенности лишь частичный.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Падение </a:t>
            </a:r>
            <a:r>
              <a:rPr lang="ru-RU" altLang="ru-RU" sz="1600" dirty="0">
                <a:solidFill>
                  <a:srgbClr val="24247A"/>
                </a:solidFill>
              </a:rPr>
              <a:t>уровня удовлетворенности стационарной помощью произошло за счет снижения оценок обеспеченности питанием и лекарствами.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ru-RU" altLang="ru-RU" sz="1600" dirty="0" smtClean="0">
                <a:solidFill>
                  <a:srgbClr val="24247A"/>
                </a:solidFill>
              </a:rPr>
              <a:t>     Пациенты </a:t>
            </a:r>
            <a:r>
              <a:rPr lang="ru-RU" altLang="ru-RU" sz="1600" dirty="0">
                <a:solidFill>
                  <a:srgbClr val="24247A"/>
                </a:solidFill>
              </a:rPr>
              <a:t>проявляют высокую заинтересованность в информировании и консультировании по разным темам здравоохранения.</a:t>
            </a: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571500" y="6477000"/>
            <a:ext cx="113347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32772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2" y="285751"/>
            <a:ext cx="1060449" cy="5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252818" y="1102824"/>
            <a:ext cx="4176607" cy="8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63,8%  - считают, </a:t>
            </a:r>
            <a:r>
              <a:rPr lang="ru-RU" altLang="ru-RU" sz="1700" dirty="0" smtClean="0">
                <a:solidFill>
                  <a:srgbClr val="C00000"/>
                </a:solidFill>
                <a:latin typeface="Calibri" pitchFamily="34" charset="0"/>
              </a:rPr>
              <a:t>что </a:t>
            </a:r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ситуация </a:t>
            </a:r>
            <a:b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значительно хуже, </a:t>
            </a:r>
            <a:r>
              <a:rPr lang="ru-RU" altLang="ru-RU" sz="1700" dirty="0" smtClean="0">
                <a:solidFill>
                  <a:srgbClr val="C00000"/>
                </a:solidFill>
                <a:latin typeface="Calibri" pitchFamily="34" charset="0"/>
              </a:rPr>
              <a:t>чем </a:t>
            </a:r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в среднем по РФ </a:t>
            </a:r>
          </a:p>
        </p:txBody>
      </p:sp>
      <p:sp>
        <p:nvSpPr>
          <p:cNvPr id="32774" name="Заголовок 1"/>
          <p:cNvSpPr txBox="1">
            <a:spLocks/>
          </p:cNvSpPr>
          <p:nvPr/>
        </p:nvSpPr>
        <p:spPr bwMode="auto">
          <a:xfrm>
            <a:off x="264374" y="1955603"/>
            <a:ext cx="4303112" cy="13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Нет специалистов:</a:t>
            </a:r>
          </a:p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32,6% - в поликлиниках </a:t>
            </a:r>
          </a:p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25,1% - в стационарах </a:t>
            </a:r>
            <a:b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55,4% - в детских поликлиниках</a:t>
            </a:r>
          </a:p>
        </p:txBody>
      </p:sp>
      <p:sp>
        <p:nvSpPr>
          <p:cNvPr id="32775" name="Заголовок 1"/>
          <p:cNvSpPr txBox="1">
            <a:spLocks/>
          </p:cNvSpPr>
          <p:nvPr/>
        </p:nvSpPr>
        <p:spPr bwMode="auto">
          <a:xfrm>
            <a:off x="248084" y="3407969"/>
            <a:ext cx="3824989" cy="22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63,7%  - задержка очереди более 30 минут от времени в талоне</a:t>
            </a:r>
          </a:p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76,9% - электронная очередь не работает или не установлена </a:t>
            </a:r>
          </a:p>
          <a:p>
            <a:r>
              <a:rPr lang="ru-RU" altLang="ru-RU" sz="1700" dirty="0">
                <a:solidFill>
                  <a:srgbClr val="C00000"/>
                </a:solidFill>
                <a:latin typeface="Calibri" pitchFamily="34" charset="0"/>
              </a:rPr>
              <a:t>95,6% - оборудование старое, часто ломается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8472" y="249288"/>
            <a:ext cx="11014494" cy="58208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ПАЦИЕНТЫ:  УДОВЛЕТВОРЕННОСТЬ КАЧЕСТВОМ МЕДИЦИНСКОЙ ПОМОЩИ</a:t>
            </a:r>
          </a:p>
        </p:txBody>
      </p:sp>
      <p:sp>
        <p:nvSpPr>
          <p:cNvPr id="35842" name="Текст 2"/>
          <p:cNvSpPr>
            <a:spLocks noGrp="1"/>
          </p:cNvSpPr>
          <p:nvPr>
            <p:ph type="body" idx="4294967295"/>
          </p:nvPr>
        </p:nvSpPr>
        <p:spPr>
          <a:xfrm>
            <a:off x="476251" y="1064667"/>
            <a:ext cx="5619749" cy="4656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Оценка качества медицинской помощи в сравнении с другими городами России (2018)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381000" y="5532967"/>
            <a:ext cx="11525251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>
              <a:spcAft>
                <a:spcPts val="400"/>
              </a:spcAft>
            </a:pPr>
            <a:endParaRPr lang="ru-RU" altLang="ru-RU" sz="1700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35844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256118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Текст 2"/>
          <p:cNvSpPr>
            <a:spLocks/>
          </p:cNvSpPr>
          <p:nvPr/>
        </p:nvSpPr>
        <p:spPr bwMode="auto">
          <a:xfrm>
            <a:off x="6288977" y="961469"/>
            <a:ext cx="5619751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>
              <a:lnSpc>
                <a:spcPct val="80000"/>
              </a:lnSpc>
              <a:spcAft>
                <a:spcPts val="533"/>
              </a:spcAft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Оценка качества медицинской помощи в сравнении с другими городами России (2020)</a:t>
            </a:r>
          </a:p>
        </p:txBody>
      </p:sp>
      <p:sp>
        <p:nvSpPr>
          <p:cNvPr id="37897" name="Rectangle 1"/>
          <p:cNvSpPr>
            <a:spLocks noChangeArrowheads="1"/>
          </p:cNvSpPr>
          <p:nvPr/>
        </p:nvSpPr>
        <p:spPr bwMode="auto">
          <a:xfrm>
            <a:off x="381000" y="5467371"/>
            <a:ext cx="11328400" cy="91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ru-RU" altLang="ru-RU" sz="1600" dirty="0">
                <a:solidFill>
                  <a:srgbClr val="24247A"/>
                </a:solidFill>
              </a:rPr>
              <a:t>Оценка состояния медицинской помощи ухудшились в значительной степени за счет тех пациентов, которые в 2018 году предпочитали не высказывать какую-либо определенную точку зрения. </a:t>
            </a:r>
            <a:endParaRPr lang="en-US" altLang="ru-RU" sz="1600" dirty="0">
              <a:solidFill>
                <a:srgbClr val="24247A"/>
              </a:solidFill>
            </a:endParaRPr>
          </a:p>
          <a:p>
            <a:pPr>
              <a:spcAft>
                <a:spcPts val="400"/>
              </a:spcAft>
              <a:defRPr/>
            </a:pPr>
            <a:r>
              <a:rPr lang="ru-RU" altLang="ru-RU" sz="1600" dirty="0">
                <a:solidFill>
                  <a:srgbClr val="24247A"/>
                </a:solidFill>
              </a:rPr>
              <a:t>Ситуация пандемии снизила их уровень терпимости к существовавшим ранее проблемам.</a:t>
            </a:r>
          </a:p>
        </p:txBody>
      </p:sp>
      <p:sp>
        <p:nvSpPr>
          <p:cNvPr id="35847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5702060" y="1604514"/>
          <a:ext cx="6100714" cy="395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B9392AA-F67A-442D-96E0-CD1F8640AB6E}"/>
              </a:ext>
            </a:extLst>
          </p:cNvPr>
          <p:cNvGraphicFramePr>
            <a:graphicFrameLocks/>
          </p:cNvGraphicFramePr>
          <p:nvPr/>
        </p:nvGraphicFramePr>
        <p:xfrm>
          <a:off x="146649" y="1526875"/>
          <a:ext cx="5080959" cy="306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770" y="110067"/>
            <a:ext cx="11559396" cy="772584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ПАЦИЕНТЫ: </a:t>
            </a:r>
            <a:r>
              <a:rPr lang="ru-RU" altLang="ru-RU" sz="24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ФАКТОРЫ </a:t>
            </a:r>
            <a:r>
              <a:rPr lang="ru-RU" altLang="ru-RU" sz="24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НЕУДОВЛЕТВОРЕННОСТИ КАЧЕСТВОМ ПОМОЩИ</a:t>
            </a:r>
          </a:p>
        </p:txBody>
      </p:sp>
      <p:pic>
        <p:nvPicPr>
          <p:cNvPr id="46082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160867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6270769" y="1213249"/>
          <a:ext cx="5086581" cy="299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Текст 2"/>
          <p:cNvSpPr txBox="1">
            <a:spLocks/>
          </p:cNvSpPr>
          <p:nvPr/>
        </p:nvSpPr>
        <p:spPr bwMode="auto">
          <a:xfrm>
            <a:off x="8045451" y="916517"/>
            <a:ext cx="1727200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b"/>
          <a:lstStyle/>
          <a:p>
            <a:pPr>
              <a:lnSpc>
                <a:spcPct val="80000"/>
              </a:lnSpc>
              <a:spcAft>
                <a:spcPts val="533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</a:t>
            </a:r>
          </a:p>
        </p:txBody>
      </p:sp>
      <p:sp>
        <p:nvSpPr>
          <p:cNvPr id="46085" name="Текст 2"/>
          <p:cNvSpPr txBox="1">
            <a:spLocks/>
          </p:cNvSpPr>
          <p:nvPr/>
        </p:nvSpPr>
        <p:spPr bwMode="auto">
          <a:xfrm>
            <a:off x="2404534" y="920751"/>
            <a:ext cx="1729317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b"/>
          <a:lstStyle/>
          <a:p>
            <a:pPr>
              <a:lnSpc>
                <a:spcPct val="80000"/>
              </a:lnSpc>
              <a:spcAft>
                <a:spcPts val="533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Поликлиника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660989" y="4573045"/>
          <a:ext cx="6483681" cy="174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7" name="Текст 2"/>
          <p:cNvSpPr txBox="1">
            <a:spLocks/>
          </p:cNvSpPr>
          <p:nvPr/>
        </p:nvSpPr>
        <p:spPr bwMode="auto">
          <a:xfrm>
            <a:off x="8003118" y="4294718"/>
            <a:ext cx="1799167" cy="3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b"/>
          <a:lstStyle/>
          <a:p>
            <a:pPr>
              <a:lnSpc>
                <a:spcPct val="80000"/>
              </a:lnSpc>
              <a:spcAft>
                <a:spcPts val="533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</a:rPr>
              <a:t>Скорая помощь</a:t>
            </a:r>
          </a:p>
        </p:txBody>
      </p:sp>
      <p:sp>
        <p:nvSpPr>
          <p:cNvPr id="44041" name="Rectangle 1"/>
          <p:cNvSpPr>
            <a:spLocks noChangeArrowheads="1"/>
          </p:cNvSpPr>
          <p:nvPr/>
        </p:nvSpPr>
        <p:spPr bwMode="auto">
          <a:xfrm>
            <a:off x="285709" y="4857760"/>
            <a:ext cx="5113867" cy="1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altLang="ru-RU" sz="1600" dirty="0">
                <a:solidFill>
                  <a:srgbClr val="24247A"/>
                </a:solidFill>
              </a:rPr>
              <a:t>Дефицит необходимых специалистов – основной фактор формирования неудовлетворенности пациентов. </a:t>
            </a:r>
            <a:br>
              <a:rPr lang="ru-RU" altLang="ru-RU" sz="1600" dirty="0">
                <a:solidFill>
                  <a:srgbClr val="24247A"/>
                </a:solidFill>
              </a:rPr>
            </a:br>
            <a:r>
              <a:rPr lang="ru-RU" altLang="ru-RU" sz="1600" dirty="0">
                <a:solidFill>
                  <a:srgbClr val="24247A"/>
                </a:solidFill>
              </a:rPr>
              <a:t>Неудовольствие пациентов также вызывает отсутствие оборудования, лекарств и машин скорой помощи.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08651" y="1113572"/>
          <a:ext cx="5672023" cy="318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090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05318"/>
            <a:ext cx="10763251" cy="77258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5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ПАЦИЕНТЫ: ПОТРЕБНОСТИ В КОНСУЛЬТИРОВАНИИ И ОБУЧЕНИИ</a:t>
            </a:r>
          </a:p>
        </p:txBody>
      </p:sp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31800" y="5829301"/>
            <a:ext cx="11525251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>
              <a:spcAft>
                <a:spcPts val="400"/>
              </a:spcAft>
            </a:pPr>
            <a:endParaRPr lang="ru-RU" altLang="ru-RU" sz="1700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47107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190500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381000" y="4483122"/>
            <a:ext cx="11334789" cy="1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400"/>
              </a:spcAft>
              <a:defRPr/>
            </a:pPr>
            <a:r>
              <a:rPr lang="ru-RU" altLang="ru-RU" sz="1600" dirty="0">
                <a:solidFill>
                  <a:srgbClr val="24247A"/>
                </a:solidFill>
              </a:rPr>
              <a:t>Пациенты заинтересованно откликаются на предлагаемые им возможности информирования и консультирования. В первую очередь, их интересуют механизмы реализации права на выбор врача, разбор практических кейсов, выяснения вопросов, связанных с врачебными ошибками.</a:t>
            </a:r>
          </a:p>
          <a:p>
            <a:pPr algn="just">
              <a:spcAft>
                <a:spcPts val="400"/>
              </a:spcAft>
              <a:defRPr/>
            </a:pPr>
            <a:r>
              <a:rPr lang="ru-RU" altLang="ru-RU" sz="1600" dirty="0">
                <a:solidFill>
                  <a:srgbClr val="24247A"/>
                </a:solidFill>
              </a:rPr>
              <a:t>Сами пациенты предлагают такие дополнительные тем, как: платные и бесплатные услуги, возможности реабилитации после операций, как получить помощь по ОМС в другом городе, действия пациента если его заболевание требует комплексного лечения у нескольких специалистов, порядок получения высокотехнологической медицинской помощи, оформление инвалидности и др.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6672493" y="1381667"/>
          <a:ext cx="5059660" cy="28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10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31801" y="1138488"/>
          <a:ext cx="107569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016\ОООИБРС\полоса-низ.png"/>
          <p:cNvPicPr>
            <a:picLocks noChangeArrowheads="1"/>
          </p:cNvPicPr>
          <p:nvPr/>
        </p:nvPicPr>
        <p:blipFill>
          <a:blip r:embed="rId2" cstate="print"/>
          <a:srcRect l="1170"/>
          <a:stretch>
            <a:fillRect/>
          </a:stretch>
        </p:blipFill>
        <p:spPr bwMode="auto">
          <a:xfrm flipV="1">
            <a:off x="1" y="1"/>
            <a:ext cx="12192000" cy="240000"/>
          </a:xfrm>
          <a:prstGeom prst="rect">
            <a:avLst/>
          </a:prstGeom>
          <a:noFill/>
        </p:spPr>
      </p:pic>
      <p:pic>
        <p:nvPicPr>
          <p:cNvPr id="33" name="Picture 3" descr="H:\2016\ОООИБРС\logo-ОООИБРС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6000" contrast="-87000"/>
          </a:blip>
          <a:srcRect r="9773"/>
          <a:stretch>
            <a:fillRect/>
          </a:stretch>
        </p:blipFill>
        <p:spPr bwMode="auto">
          <a:xfrm>
            <a:off x="9194388" y="4171157"/>
            <a:ext cx="2997612" cy="26868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0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1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47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РУКОВОДИТЕЛЬ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B1B7CFE-0B06-4A8B-BB05-CB194837F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011" y="1082715"/>
            <a:ext cx="5852129" cy="3653187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sz="9300" b="1" dirty="0">
                <a:solidFill>
                  <a:srgbClr val="C00000"/>
                </a:solidFill>
              </a:rPr>
              <a:t>Власов </a:t>
            </a:r>
            <a:endParaRPr lang="ru-RU" sz="93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9300" b="1" dirty="0" smtClean="0">
                <a:solidFill>
                  <a:srgbClr val="C00000"/>
                </a:solidFill>
              </a:rPr>
              <a:t>Ян </a:t>
            </a:r>
            <a:r>
              <a:rPr lang="ru-RU" sz="9300" b="1" dirty="0">
                <a:solidFill>
                  <a:srgbClr val="C00000"/>
                </a:solidFill>
              </a:rPr>
              <a:t>Владимирович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24247A"/>
                </a:solidFill>
              </a:rPr>
              <a:t>Сопредседатель Всероссийского Союза пациентов</a:t>
            </a:r>
            <a:endParaRPr lang="ru-RU" sz="4000" dirty="0">
              <a:solidFill>
                <a:srgbClr val="24247A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24247A"/>
                </a:solidFill>
              </a:rPr>
              <a:t>Председатель </a:t>
            </a:r>
            <a:r>
              <a:rPr lang="ru-RU" sz="4000" dirty="0">
                <a:solidFill>
                  <a:srgbClr val="24247A"/>
                </a:solidFill>
              </a:rPr>
              <a:t>Совета по защите прав пациентов Федеральной Службы по надзору в сфере здравоохранения РФ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Председатель </a:t>
            </a:r>
            <a:r>
              <a:rPr lang="ru-RU" sz="4000" b="1" dirty="0">
                <a:solidFill>
                  <a:srgbClr val="C00000"/>
                </a:solidFill>
              </a:rPr>
              <a:t>Комиссии по здравоохранению Общественного совета ГК «Росатом»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24247A"/>
                </a:solidFill>
              </a:rPr>
              <a:t>Член</a:t>
            </a:r>
            <a:r>
              <a:rPr lang="ru-RU" sz="4000" dirty="0">
                <a:solidFill>
                  <a:srgbClr val="24247A"/>
                </a:solidFill>
              </a:rPr>
              <a:t> Совета Общественных Организаций по защите прав пациентов Министерства Здравоохранения </a:t>
            </a:r>
            <a:r>
              <a:rPr lang="ru-RU" sz="4000" dirty="0" smtClean="0">
                <a:solidFill>
                  <a:srgbClr val="24247A"/>
                </a:solidFill>
              </a:rPr>
              <a:t>РФ</a:t>
            </a:r>
            <a:endParaRPr lang="ru-RU" sz="4000" dirty="0">
              <a:solidFill>
                <a:srgbClr val="24247A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69147386-F81B-47D8-827B-96986E3E1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65" y="1345505"/>
            <a:ext cx="4112211" cy="2743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G:\Медицина и МЫ\2021 МиМ\IMG_0867 - 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4761" y="4579189"/>
            <a:ext cx="1308819" cy="1580072"/>
          </a:xfrm>
          <a:prstGeom prst="rect">
            <a:avLst/>
          </a:prstGeom>
          <a:noFill/>
        </p:spPr>
      </p:pic>
      <p:pic>
        <p:nvPicPr>
          <p:cNvPr id="10" name="Picture 10" descr="G:\Дума VI созыва\Фото с Думы 6 созыва\Колотухина Людмила Иргалиевна председатель НРОД Медицина и Мы.jpg"/>
          <p:cNvPicPr>
            <a:picLocks noChangeAspect="1" noChangeArrowheads="1"/>
          </p:cNvPicPr>
          <p:nvPr/>
        </p:nvPicPr>
        <p:blipFill>
          <a:blip r:embed="rId6" cstate="print"/>
          <a:srcRect b="13969"/>
          <a:stretch>
            <a:fillRect/>
          </a:stretch>
        </p:blipFill>
        <p:spPr bwMode="auto">
          <a:xfrm>
            <a:off x="6020319" y="4591349"/>
            <a:ext cx="1338253" cy="1593790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2970" y="4580012"/>
            <a:ext cx="1347905" cy="15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2529" y="4822166"/>
            <a:ext cx="567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Члены  рабочей  группы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 проекта  «Право на здоровье» в г.Саров  и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комиссии по здравоохранению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Общественного Совета ГК «РОСАТОМ»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3986" y="6176514"/>
            <a:ext cx="493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dirty="0" err="1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Колотухина</a:t>
            </a:r>
            <a:r>
              <a:rPr lang="ru-RU" sz="11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 Л.И.                Свиридова Е.Б.                   Семиков В.С.</a:t>
            </a:r>
            <a:endParaRPr lang="ru-RU" sz="1100" dirty="0">
              <a:solidFill>
                <a:srgbClr val="24247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96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4523EEB-5985-40B2-BF48-213986BA2BD0}"/>
              </a:ext>
            </a:extLst>
          </p:cNvPr>
          <p:cNvSpPr/>
          <p:nvPr/>
        </p:nvSpPr>
        <p:spPr>
          <a:xfrm>
            <a:off x="1271218" y="2000240"/>
            <a:ext cx="1134639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alt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2018</a:t>
            </a:r>
          </a:p>
          <a:p>
            <a:pPr algn="ctr"/>
            <a:r>
              <a:rPr lang="ru-RU" alt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48,0%</a:t>
            </a:r>
          </a:p>
        </p:txBody>
      </p:sp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-24"/>
            <a:ext cx="10763251" cy="772584"/>
          </a:xfrm>
        </p:spPr>
        <p:txBody>
          <a:bodyPr/>
          <a:lstStyle/>
          <a:p>
            <a:pPr algn="l" eaLnBrk="1" hangingPunct="1"/>
            <a:r>
              <a:rPr lang="ru-RU" altLang="ru-RU" sz="25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БОЛЕВЫЕ ТОЧКИ ЗДРАВООХРАНЕНИЯ НА ТЕРРИТОРИЯХ </a:t>
            </a:r>
          </a:p>
        </p:txBody>
      </p:sp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381000" y="6477000"/>
            <a:ext cx="115252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«Росатом»</a:t>
            </a:r>
          </a:p>
        </p:txBody>
      </p:sp>
      <p:pic>
        <p:nvPicPr>
          <p:cNvPr id="16390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65597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0121B3F-646A-4391-93A7-E6BB1D382472}"/>
              </a:ext>
            </a:extLst>
          </p:cNvPr>
          <p:cNvSpPr/>
          <p:nvPr/>
        </p:nvSpPr>
        <p:spPr>
          <a:xfrm>
            <a:off x="476211" y="952484"/>
            <a:ext cx="1824567" cy="51296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rgbClr val="CC0000"/>
                </a:solidFill>
                <a:latin typeface="Arial Black" pitchFamily="34" charset="0"/>
              </a:rPr>
              <a:t>62,3%</a:t>
            </a:r>
          </a:p>
        </p:txBody>
      </p:sp>
      <p:sp>
        <p:nvSpPr>
          <p:cNvPr id="14" name="Прямоугольник 19">
            <a:extLst>
              <a:ext uri="{FF2B5EF4-FFF2-40B4-BE49-F238E27FC236}">
                <a16:creationId xmlns="" xmlns:a16="http://schemas.microsoft.com/office/drawing/2014/main" id="{A2FD272D-2A6D-47DA-AEDC-D6C15415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78" y="1307423"/>
            <a:ext cx="285974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100" dirty="0">
                <a:solidFill>
                  <a:srgbClr val="CC0000"/>
                </a:solidFill>
              </a:rPr>
              <a:t>медицинских работников имеют 5 и более признаков профессионального выгорания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C65127D-160C-476C-B882-8897D3EC9315}"/>
              </a:ext>
            </a:extLst>
          </p:cNvPr>
          <p:cNvSpPr/>
          <p:nvPr/>
        </p:nvSpPr>
        <p:spPr>
          <a:xfrm>
            <a:off x="2361338" y="746077"/>
            <a:ext cx="1824567" cy="47705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hangingPunct="1">
              <a:defRPr/>
            </a:pPr>
            <a:r>
              <a:rPr lang="ru-RU" sz="2300" dirty="0">
                <a:solidFill>
                  <a:srgbClr val="24247A"/>
                </a:solidFill>
                <a:latin typeface="Arial Black" panose="020B0A04020102020204" pitchFamily="34" charset="0"/>
              </a:rPr>
              <a:t>48,5%</a:t>
            </a:r>
          </a:p>
        </p:txBody>
      </p:sp>
      <p:sp>
        <p:nvSpPr>
          <p:cNvPr id="19" name="Прямоугольник 19">
            <a:extLst>
              <a:ext uri="{FF2B5EF4-FFF2-40B4-BE49-F238E27FC236}">
                <a16:creationId xmlns="" xmlns:a16="http://schemas.microsoft.com/office/drawing/2014/main" id="{DAE66312-18DB-44EB-92EA-67B42087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213" y="717933"/>
            <a:ext cx="2160284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5EA4"/>
                </a:solidFill>
                <a:cs typeface="Arial" charset="0"/>
              </a:rPr>
              <a:t>медицинских работников не удовлетворены работой в той или иной степени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1EFE831-68B2-46D4-88D4-E79D560F7265}"/>
              </a:ext>
            </a:extLst>
          </p:cNvPr>
          <p:cNvSpPr/>
          <p:nvPr/>
        </p:nvSpPr>
        <p:spPr>
          <a:xfrm>
            <a:off x="2383882" y="2496683"/>
            <a:ext cx="1299031" cy="4770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2300" dirty="0">
                <a:solidFill>
                  <a:srgbClr val="24247A"/>
                </a:solidFill>
                <a:latin typeface="Arial Black" panose="020B0A04020102020204" pitchFamily="34" charset="0"/>
              </a:rPr>
              <a:t>35,2%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399B79A8-DCCD-4CDE-A966-981206224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7754121"/>
              </p:ext>
            </p:extLst>
          </p:nvPr>
        </p:nvGraphicFramePr>
        <p:xfrm>
          <a:off x="8382015" y="861485"/>
          <a:ext cx="368569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7">
            <a:extLst>
              <a:ext uri="{FF2B5EF4-FFF2-40B4-BE49-F238E27FC236}">
                <a16:creationId xmlns="" xmlns:a16="http://schemas.microsoft.com/office/drawing/2014/main" id="{F659FD1D-8420-4296-8F95-F3721E39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177" y="913264"/>
            <a:ext cx="3293883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dirty="0">
                <a:solidFill>
                  <a:srgbClr val="404040"/>
                </a:solidFill>
              </a:rPr>
              <a:t>Интегральные индексы удовлетворенности врачей работой (в периоде от +1 до -1 баллов)</a:t>
            </a:r>
            <a:r>
              <a:rPr kumimoji="0" lang="ru-RU" altLang="ru-RU" sz="1300" dirty="0">
                <a:solidFill>
                  <a:srgbClr val="404040"/>
                </a:solidFill>
              </a:rPr>
              <a:t/>
            </a:r>
            <a:br>
              <a:rPr kumimoji="0" lang="ru-RU" altLang="ru-RU" sz="1300" dirty="0">
                <a:solidFill>
                  <a:srgbClr val="404040"/>
                </a:solidFill>
              </a:rPr>
            </a:br>
            <a:endParaRPr kumimoji="0" lang="ru-RU" altLang="ru-RU" sz="1300" dirty="0">
              <a:solidFill>
                <a:srgbClr val="404040"/>
              </a:solidFill>
            </a:endParaRPr>
          </a:p>
        </p:txBody>
      </p:sp>
      <p:graphicFrame>
        <p:nvGraphicFramePr>
          <p:cNvPr id="22" name="Chart 298">
            <a:extLst>
              <a:ext uri="{FF2B5EF4-FFF2-40B4-BE49-F238E27FC236}">
                <a16:creationId xmlns="" xmlns:a16="http://schemas.microsoft.com/office/drawing/2014/main" id="{3C699C7E-BF0A-4F20-A99D-88588D594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7342636"/>
              </p:ext>
            </p:extLst>
          </p:nvPr>
        </p:nvGraphicFramePr>
        <p:xfrm>
          <a:off x="5714998" y="1523987"/>
          <a:ext cx="2545577" cy="256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7">
            <a:extLst>
              <a:ext uri="{FF2B5EF4-FFF2-40B4-BE49-F238E27FC236}">
                <a16:creationId xmlns="" xmlns:a16="http://schemas.microsoft.com/office/drawing/2014/main" id="{098604D3-319C-4611-A2E3-4E1DE2E3C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30" y="918945"/>
            <a:ext cx="2458301" cy="6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100" dirty="0">
                <a:solidFill>
                  <a:srgbClr val="404040"/>
                </a:solidFill>
              </a:rPr>
              <a:t>Уровень профессионального выгорания среди медицинских работников, 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FB14735-2B3C-45D2-83FE-6929730963D4}"/>
              </a:ext>
            </a:extLst>
          </p:cNvPr>
          <p:cNvSpPr/>
          <p:nvPr/>
        </p:nvSpPr>
        <p:spPr>
          <a:xfrm>
            <a:off x="1996951" y="2785996"/>
            <a:ext cx="3184660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1100" dirty="0">
                <a:solidFill>
                  <a:srgbClr val="005EA4"/>
                </a:solidFill>
                <a:latin typeface="Calibri" pitchFamily="34" charset="0"/>
              </a:rPr>
              <a:t>медработников ни разу не смогли обучиться за счет средств ОМС за последние 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DAB847-8EB8-4BBD-A7A9-9807F2C17A46}"/>
              </a:ext>
            </a:extLst>
          </p:cNvPr>
          <p:cNvSpPr/>
          <p:nvPr/>
        </p:nvSpPr>
        <p:spPr>
          <a:xfrm>
            <a:off x="857214" y="3480202"/>
            <a:ext cx="1750905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пациентов - ситуация </a:t>
            </a:r>
            <a:b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100" dirty="0" smtClean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хуже</a:t>
            </a:r>
            <a: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100" dirty="0" smtClean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чем </a:t>
            </a:r>
            <a: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среднем по РФ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C73DF1B-C7E7-4799-9F23-B71D2B9F943F}"/>
              </a:ext>
            </a:extLst>
          </p:cNvPr>
          <p:cNvSpPr/>
          <p:nvPr/>
        </p:nvSpPr>
        <p:spPr>
          <a:xfrm>
            <a:off x="716849" y="3137981"/>
            <a:ext cx="1100616" cy="5078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altLang="ru-RU" sz="2500" dirty="0" smtClean="0">
                <a:solidFill>
                  <a:srgbClr val="CC0000"/>
                </a:solidFill>
                <a:latin typeface="Arial Black" pitchFamily="34" charset="0"/>
              </a:rPr>
              <a:t>8</a:t>
            </a:r>
            <a:r>
              <a:rPr lang="en-US" altLang="ru-RU" sz="2500" dirty="0" smtClean="0">
                <a:solidFill>
                  <a:srgbClr val="CC0000"/>
                </a:solidFill>
                <a:latin typeface="Arial Black" pitchFamily="34" charset="0"/>
              </a:rPr>
              <a:t>2</a:t>
            </a:r>
            <a:r>
              <a:rPr lang="ru-RU" altLang="ru-RU" sz="2500" dirty="0" smtClean="0">
                <a:solidFill>
                  <a:srgbClr val="CC0000"/>
                </a:solidFill>
                <a:latin typeface="Arial Black" pitchFamily="34" charset="0"/>
              </a:rPr>
              <a:t>% </a:t>
            </a:r>
            <a:endParaRPr lang="ru-RU" sz="2500" dirty="0">
              <a:solidFill>
                <a:srgbClr val="CC0000"/>
              </a:solidFill>
              <a:latin typeface="Arial Black" pitchFamily="34" charset="0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C4360DB2-093C-4A24-AD66-56566A136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6369695"/>
              </p:ext>
            </p:extLst>
          </p:nvPr>
        </p:nvGraphicFramePr>
        <p:xfrm>
          <a:off x="310643" y="4651475"/>
          <a:ext cx="7819772" cy="173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 7">
            <a:extLst>
              <a:ext uri="{FF2B5EF4-FFF2-40B4-BE49-F238E27FC236}">
                <a16:creationId xmlns="" xmlns:a16="http://schemas.microsoft.com/office/drawing/2014/main" id="{B4A92BF1-F316-46FB-A3A7-A80ABD96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98" y="4356610"/>
            <a:ext cx="647190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100" b="1" dirty="0">
                <a:solidFill>
                  <a:srgbClr val="C00000"/>
                </a:solidFill>
                <a:latin typeface="Arial" pitchFamily="34" charset="0"/>
              </a:rPr>
              <a:t>Интегральные индексы удовлетворенности видами медицинской помощи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100" b="1" dirty="0">
                <a:solidFill>
                  <a:srgbClr val="C00000"/>
                </a:solidFill>
                <a:latin typeface="Arial" pitchFamily="34" charset="0"/>
              </a:rPr>
              <a:t>(в периоде от +1 до -1 баллов)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3C340E7-5F27-44B5-A702-9ACCFF070EB5}"/>
              </a:ext>
            </a:extLst>
          </p:cNvPr>
          <p:cNvCxnSpPr>
            <a:cxnSpLocks/>
          </p:cNvCxnSpPr>
          <p:nvPr/>
        </p:nvCxnSpPr>
        <p:spPr>
          <a:xfrm>
            <a:off x="8688289" y="3332989"/>
            <a:ext cx="33640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704633E-7F10-40B8-86C8-54DECFB28321}"/>
              </a:ext>
            </a:extLst>
          </p:cNvPr>
          <p:cNvCxnSpPr>
            <a:cxnSpLocks/>
          </p:cNvCxnSpPr>
          <p:nvPr/>
        </p:nvCxnSpPr>
        <p:spPr>
          <a:xfrm>
            <a:off x="738798" y="5669729"/>
            <a:ext cx="33572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E604290D-5654-4419-B0B0-8BB94AC9C8EA}"/>
              </a:ext>
            </a:extLst>
          </p:cNvPr>
          <p:cNvCxnSpPr>
            <a:cxnSpLocks/>
          </p:cNvCxnSpPr>
          <p:nvPr/>
        </p:nvCxnSpPr>
        <p:spPr>
          <a:xfrm>
            <a:off x="738798" y="5381697"/>
            <a:ext cx="33572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>
            <a:extLst>
              <a:ext uri="{FF2B5EF4-FFF2-40B4-BE49-F238E27FC236}">
                <a16:creationId xmlns="" xmlns:a16="http://schemas.microsoft.com/office/drawing/2014/main" id="{694DC892-C601-49FA-BA76-C30E54EC3E66}"/>
              </a:ext>
            </a:extLst>
          </p:cNvPr>
          <p:cNvSpPr txBox="1">
            <a:spLocks/>
          </p:cNvSpPr>
          <p:nvPr/>
        </p:nvSpPr>
        <p:spPr bwMode="auto">
          <a:xfrm>
            <a:off x="9264353" y="2948947"/>
            <a:ext cx="11112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eaLnBrk="0" hangingPunct="0"/>
            <a:r>
              <a:rPr lang="ru-RU" sz="1100" dirty="0">
                <a:solidFill>
                  <a:srgbClr val="005EA4"/>
                </a:solidFill>
              </a:rPr>
              <a:t>Зона  тревоги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="" xmlns:a16="http://schemas.microsoft.com/office/drawing/2014/main" id="{EAD51D78-BDDD-4949-9303-9B4374FC4A16}"/>
              </a:ext>
            </a:extLst>
          </p:cNvPr>
          <p:cNvSpPr txBox="1">
            <a:spLocks/>
          </p:cNvSpPr>
          <p:nvPr/>
        </p:nvSpPr>
        <p:spPr bwMode="auto">
          <a:xfrm>
            <a:off x="9264352" y="3236979"/>
            <a:ext cx="15361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eaLnBrk="0" hangingPunct="0"/>
            <a:r>
              <a:rPr lang="ru-RU" sz="1100" dirty="0">
                <a:solidFill>
                  <a:srgbClr val="005EA4"/>
                </a:solidFill>
              </a:rPr>
              <a:t>Зона  дискомфорта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="" xmlns:a16="http://schemas.microsoft.com/office/drawing/2014/main" id="{2492B68F-8BA3-430B-9239-137AAC7B63BE}"/>
              </a:ext>
            </a:extLst>
          </p:cNvPr>
          <p:cNvSpPr txBox="1">
            <a:spLocks/>
          </p:cNvSpPr>
          <p:nvPr/>
        </p:nvSpPr>
        <p:spPr bwMode="auto">
          <a:xfrm>
            <a:off x="3809984" y="5632543"/>
            <a:ext cx="11949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eaLnBrk="0" hangingPunct="0"/>
            <a:r>
              <a:rPr lang="ru-RU" sz="1100" dirty="0">
                <a:solidFill>
                  <a:srgbClr val="005EA4"/>
                </a:solidFill>
              </a:rPr>
              <a:t>Зона  тревоги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="" xmlns:a16="http://schemas.microsoft.com/office/drawing/2014/main" id="{10237160-F8CD-42A8-808F-BE4520635877}"/>
              </a:ext>
            </a:extLst>
          </p:cNvPr>
          <p:cNvSpPr txBox="1">
            <a:spLocks/>
          </p:cNvSpPr>
          <p:nvPr/>
        </p:nvSpPr>
        <p:spPr bwMode="auto">
          <a:xfrm>
            <a:off x="4000486" y="5090654"/>
            <a:ext cx="1820333" cy="28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r>
              <a:rPr lang="ru-RU" altLang="ru-RU" sz="1100" dirty="0">
                <a:solidFill>
                  <a:srgbClr val="005EA4"/>
                </a:solidFill>
                <a:latin typeface="Calibri" pitchFamily="34" charset="0"/>
              </a:rPr>
              <a:t>Зона  удовлетворенности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0DD764D6-BF1B-4976-AC08-EE5755CB516B}"/>
              </a:ext>
            </a:extLst>
          </p:cNvPr>
          <p:cNvCxnSpPr>
            <a:cxnSpLocks/>
          </p:cNvCxnSpPr>
          <p:nvPr/>
        </p:nvCxnSpPr>
        <p:spPr>
          <a:xfrm>
            <a:off x="716849" y="5071864"/>
            <a:ext cx="33572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A19589DB-7D3D-4B27-B0F7-B1EE570754C9}"/>
              </a:ext>
            </a:extLst>
          </p:cNvPr>
          <p:cNvSpPr/>
          <p:nvPr/>
        </p:nvSpPr>
        <p:spPr>
          <a:xfrm>
            <a:off x="4370781" y="3325424"/>
            <a:ext cx="1436719" cy="51296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altLang="ru-RU" sz="2500" dirty="0">
                <a:solidFill>
                  <a:srgbClr val="CC0000"/>
                </a:solidFill>
                <a:latin typeface="Arial Black" pitchFamily="34" charset="0"/>
              </a:rPr>
              <a:t>72,8% </a:t>
            </a:r>
            <a:endParaRPr lang="ru-RU" sz="25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E2925AB7-A674-4316-92F4-BF4A98851436}"/>
              </a:ext>
            </a:extLst>
          </p:cNvPr>
          <p:cNvSpPr/>
          <p:nvPr/>
        </p:nvSpPr>
        <p:spPr>
          <a:xfrm>
            <a:off x="3482821" y="3575453"/>
            <a:ext cx="1917523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пациентов  не удовлетворены сроками ожидания приема врача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13A4139-1CFD-4C54-BAB2-768B02A86E84}"/>
              </a:ext>
            </a:extLst>
          </p:cNvPr>
          <p:cNvSpPr/>
          <p:nvPr/>
        </p:nvSpPr>
        <p:spPr>
          <a:xfrm>
            <a:off x="4881820" y="2952747"/>
            <a:ext cx="898995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alt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2018</a:t>
            </a:r>
          </a:p>
          <a:p>
            <a:pPr algn="ctr"/>
            <a:r>
              <a:rPr lang="ru-RU" alt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47,0%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DCDC3571-F98D-49A0-951E-E856A02E4A13}"/>
              </a:ext>
            </a:extLst>
          </p:cNvPr>
          <p:cNvSpPr/>
          <p:nvPr/>
        </p:nvSpPr>
        <p:spPr>
          <a:xfrm>
            <a:off x="285710" y="2102570"/>
            <a:ext cx="1436719" cy="51296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altLang="ru-RU" sz="2500" dirty="0">
                <a:solidFill>
                  <a:srgbClr val="CC0000"/>
                </a:solidFill>
                <a:latin typeface="Arial Black" pitchFamily="34" charset="0"/>
              </a:rPr>
              <a:t>55,4% </a:t>
            </a:r>
            <a:endParaRPr lang="ru-RU" sz="25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DD235D42-10C7-49FB-BA78-787ED8888CE0}"/>
              </a:ext>
            </a:extLst>
          </p:cNvPr>
          <p:cNvSpPr/>
          <p:nvPr/>
        </p:nvSpPr>
        <p:spPr>
          <a:xfrm>
            <a:off x="297205" y="2435127"/>
            <a:ext cx="2047459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1100" dirty="0">
                <a:solidFill>
                  <a:srgbClr val="CC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пациентов – нет врачей в детской поликлинике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5E0C60A6-B532-4CC4-ACA8-3659FD9CE42A}"/>
              </a:ext>
            </a:extLst>
          </p:cNvPr>
          <p:cNvSpPr/>
          <p:nvPr/>
        </p:nvSpPr>
        <p:spPr>
          <a:xfrm>
            <a:off x="103578" y="3371773"/>
            <a:ext cx="944137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alt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2018</a:t>
            </a:r>
          </a:p>
          <a:p>
            <a:pPr algn="ctr"/>
            <a:r>
              <a:rPr lang="en-US" altLang="ru-RU" sz="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39</a:t>
            </a:r>
            <a:r>
              <a:rPr lang="ru-RU" altLang="ru-RU" sz="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%</a:t>
            </a:r>
            <a:endParaRPr lang="ru-RU" alt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CEC070C-9978-46A2-AF85-866A1DBD7634}"/>
              </a:ext>
            </a:extLst>
          </p:cNvPr>
          <p:cNvSpPr/>
          <p:nvPr/>
        </p:nvSpPr>
        <p:spPr>
          <a:xfrm>
            <a:off x="2857478" y="1950046"/>
            <a:ext cx="3048383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altLang="ru-RU" sz="1100" dirty="0">
                <a:solidFill>
                  <a:srgbClr val="005EA4"/>
                </a:solidFill>
                <a:latin typeface="Calibri" pitchFamily="34" charset="0"/>
              </a:rPr>
              <a:t>пациентов  не удовлетворены лекарственным обеспечением в стационаре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1F22A17-487A-40BD-9A04-6750292ACD9C}"/>
              </a:ext>
            </a:extLst>
          </p:cNvPr>
          <p:cNvSpPr/>
          <p:nvPr/>
        </p:nvSpPr>
        <p:spPr>
          <a:xfrm>
            <a:off x="3558679" y="1631407"/>
            <a:ext cx="1328243" cy="47705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ru-RU" altLang="ru-RU" sz="2300" dirty="0">
                <a:solidFill>
                  <a:srgbClr val="24247A"/>
                </a:solidFill>
                <a:latin typeface="Arial Black" panose="020B0A04020102020204" pitchFamily="34" charset="0"/>
              </a:rPr>
              <a:t>48,2% </a:t>
            </a:r>
            <a:endParaRPr lang="ru-RU" sz="2300" dirty="0">
              <a:solidFill>
                <a:srgbClr val="24247A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133C6E8-0C90-4162-98D1-99932C23B3EF}"/>
              </a:ext>
            </a:extLst>
          </p:cNvPr>
          <p:cNvSpPr/>
          <p:nvPr/>
        </p:nvSpPr>
        <p:spPr>
          <a:xfrm>
            <a:off x="4669879" y="1523987"/>
            <a:ext cx="898995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alt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2018</a:t>
            </a:r>
          </a:p>
          <a:p>
            <a:pPr algn="ctr"/>
            <a:r>
              <a:rPr lang="ru-RU" alt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25,1%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2"/>
          <p:cNvSpPr>
            <a:spLocks noGrp="1"/>
          </p:cNvSpPr>
          <p:nvPr>
            <p:ph type="body" idx="4294967295"/>
          </p:nvPr>
        </p:nvSpPr>
        <p:spPr>
          <a:xfrm>
            <a:off x="242937" y="329602"/>
            <a:ext cx="11186624" cy="465667"/>
          </a:xfrm>
        </p:spPr>
        <p:txBody>
          <a:bodyPr anchor="b"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33"/>
              </a:spcAft>
              <a:buNone/>
            </a:pPr>
            <a:r>
              <a:rPr lang="ru-RU" altLang="ru-RU" sz="1200" b="1" dirty="0">
                <a:solidFill>
                  <a:srgbClr val="005EA4"/>
                </a:solidFill>
              </a:rPr>
              <a:t>Интегральные индексы удовлетворенности различными видами медицинской помощи: 2018 и  2020 гг.</a:t>
            </a: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31800" y="5869090"/>
            <a:ext cx="11525251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>
            <a:spAutoFit/>
          </a:bodyPr>
          <a:lstStyle/>
          <a:p>
            <a:pPr>
              <a:spcAft>
                <a:spcPts val="400"/>
              </a:spcAft>
            </a:pPr>
            <a:endParaRPr lang="ru-RU" altLang="ru-RU" sz="1200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36868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1852" y="260351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1"/>
          <p:cNvSpPr>
            <a:spLocks noChangeArrowheads="1"/>
          </p:cNvSpPr>
          <p:nvPr/>
        </p:nvSpPr>
        <p:spPr bwMode="auto">
          <a:xfrm>
            <a:off x="233392" y="725060"/>
            <a:ext cx="11144849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Уровень удовлетворенности пациентов снизился по сравнению с 2018 годом по всем видам помощи, что связано с общим фоном негативного отношения к здравоохранению в целом по стране. </a:t>
            </a:r>
            <a:endParaRPr lang="en-US" altLang="ru-RU" sz="1200" dirty="0">
              <a:solidFill>
                <a:srgbClr val="24498B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Оценки качества стационарной и педиатрической помощи остались в зоне частичной удовлетворенности. Амбулаторно-поликлиническая помощь смещается в зону тревоги.</a:t>
            </a:r>
          </a:p>
        </p:txBody>
      </p:sp>
      <p:sp>
        <p:nvSpPr>
          <p:cNvPr id="36876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9845" y="154397"/>
            <a:ext cx="10763251" cy="5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>
              <a:defRPr/>
            </a:pPr>
            <a:r>
              <a:rPr lang="ru-RU" altLang="ru-RU" sz="1600" b="1" dirty="0">
                <a:solidFill>
                  <a:srgbClr val="24247A"/>
                </a:solidFill>
                <a:latin typeface="Arial" pitchFamily="34" charset="0"/>
                <a:ea typeface="+mj-ea"/>
                <a:cs typeface="Arial" pitchFamily="34" charset="0"/>
              </a:rPr>
              <a:t>ПАЦИЕНТЫ:  УДОВЛЕТВОРЕННОСТЬ КАЧЕСТВОМ МЕДИЦИНСКОЙ ПОМОЩИ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4608" y="1592134"/>
            <a:ext cx="10763251" cy="582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ПАЦИЕНТЫ: УДОВЛЕТВОРЕННОСТЬ АМБУЛАТОРНО-ПОЛИКЛИНИЧЕСКОЙ ПОМОЩЬЮ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42017" y="1958635"/>
            <a:ext cx="11379200" cy="6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Наибольшее неудовольствие пациентов вызывают сроки ожидания приема врача. </a:t>
            </a:r>
            <a:endParaRPr lang="en-US" altLang="ru-RU" sz="1200" dirty="0">
              <a:solidFill>
                <a:srgbClr val="24498B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Не устраивают пациентов условия нахождения в поликлиниках – состояние и удобство зоны ожидания, а также качество и организация проведения медицинских осмотров.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32913" y="2976113"/>
            <a:ext cx="10988897" cy="6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just"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Почти половина пациентов активно используют возможности </a:t>
            </a:r>
            <a:r>
              <a:rPr lang="ru-RU" altLang="ru-RU" sz="1200" dirty="0" err="1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 записи на прием, в основном, к терапевту. </a:t>
            </a:r>
          </a:p>
          <a:p>
            <a:pPr algn="just">
              <a:defRPr/>
            </a:pPr>
            <a:r>
              <a:rPr lang="ru-RU" altLang="ru-RU" sz="1200" dirty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Записаться к врачу-специалисту для 37,4% пациентов стало возможным только после нескольких посещений поликлиники по разным причинам – через терапевта, не было талонов, пришлось ждать очереди на запись, направляли первоначально к другим врачам.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34352" y="2553779"/>
            <a:ext cx="10763251" cy="7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ПАЦИЕНТЫ: ОБРАЩЕНИЕ В ПОЛИКЛИНИКУ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2979" y="3670739"/>
            <a:ext cx="1076325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ПАЦИЕНТЫ: ОЦЕНКА МАТЕРИАЛЬНО-ТЕХНИЧЕСКОГО ОСНАЩЕНИЯ ПОЛИКЛИНИКИ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921" y="4010178"/>
            <a:ext cx="11504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  <a:defRPr/>
            </a:pP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Оценки состояния материально-технической базы медицинских учреждений низкие, пациенты отмечают:  </a:t>
            </a:r>
            <a:b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-  оборудование старое (37%), </a:t>
            </a:r>
            <a:b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- помещения требуют ремонта (56,7%), </a:t>
            </a:r>
            <a:b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- получать услуги в разных зданиях неудобно (55,8%).</a:t>
            </a:r>
            <a:endParaRPr lang="ru-RU" altLang="ru-RU" sz="1200" dirty="0">
              <a:solidFill>
                <a:srgbClr val="2449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25724" y="4783188"/>
            <a:ext cx="10763251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ПАЦИЕНТЫ: АЛЬТЕРНАТИВЫ ПОЛУЧЕНИЯ МЕДИЦИНСКОЙ ПОМОЩИ В ГОРОДЕ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053" y="5276340"/>
            <a:ext cx="11573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Право на выбор организации, оказывающей медицинскую помощь, ограничено. 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Так, от 20,9% до 42% пациентов утверждают, что альтернативно медицинскую помощь можно получить только в ближайшем городе на платной основе или в частной клинике.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24498B"/>
                </a:solidFill>
                <a:latin typeface="Arial" pitchFamily="34" charset="0"/>
                <a:cs typeface="Arial" pitchFamily="34" charset="0"/>
              </a:rPr>
              <a:t>Интересно заметить, что альтернативным источником получения скорой и стационарной помощи в 26% и 21% случаев пациенты называют учреждение ФМБА, но только на платной основе.</a:t>
            </a:r>
            <a:endParaRPr lang="ru-RU" altLang="ru-RU" sz="1200" dirty="0">
              <a:solidFill>
                <a:srgbClr val="2449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13" y="164227"/>
            <a:ext cx="1159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</a:rPr>
              <a:t>Школа правовых  </a:t>
            </a:r>
            <a:r>
              <a:rPr lang="ru-RU" sz="4800" b="1" dirty="0" smtClean="0">
                <a:solidFill>
                  <a:srgbClr val="C00000"/>
                </a:solidFill>
              </a:rPr>
              <a:t>знаний  </a:t>
            </a:r>
            <a:r>
              <a:rPr lang="ru-RU" sz="4800" b="1" dirty="0" smtClean="0">
                <a:solidFill>
                  <a:srgbClr val="C00000"/>
                </a:solidFill>
              </a:rPr>
              <a:t>пациентов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76511" y="1054373"/>
            <a:ext cx="1144327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бесплатную медицинскую помощь.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выбора медицинской организации.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выбора врача.				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ознакомления с медицинскими документами и получения их копий и выписок.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бесплатное получение консультаций врачей-специалистов и консилиум врачей.	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2449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информированное добровольное согласие и отказ от  медицинского вмешательства.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специализированное (высокотехнологичное) лечение.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оформление инвалидности.	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Правовой статус граждан в системе платных медицинских услуг.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лекарственного обеспечения.	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на проведение вневедомственной экспертизы качества медицинской помощи.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2449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Представитель пациента в медицинской организации. </a:t>
            </a:r>
            <a:r>
              <a:rPr lang="ru-RU" sz="2000" dirty="0" smtClean="0">
                <a:solidFill>
                  <a:srgbClr val="2449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Доверенность.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03" y="5348377"/>
            <a:ext cx="97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депутатов Городской Думы </a:t>
            </a:r>
            <a:r>
              <a:rPr lang="ru-RU" sz="2800" b="1" dirty="0" err="1" smtClean="0">
                <a:solidFill>
                  <a:srgbClr val="C00000"/>
                </a:solidFill>
              </a:rPr>
              <a:t>Сарова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VII c</a:t>
            </a:r>
            <a:r>
              <a:rPr lang="ru-RU" sz="2800" b="1" dirty="0" err="1" smtClean="0">
                <a:solidFill>
                  <a:srgbClr val="C00000"/>
                </a:solidFill>
              </a:rPr>
              <a:t>озыва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25" y="5848709"/>
            <a:ext cx="1161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4498B"/>
                </a:solidFill>
              </a:rPr>
              <a:t>Правовые основы организации бесплатного медицинского обеспечения в РФ.</a:t>
            </a:r>
            <a:endParaRPr lang="ru-RU" sz="2400" b="1" dirty="0">
              <a:solidFill>
                <a:srgbClr val="24498B"/>
              </a:solidFill>
            </a:endParaRPr>
          </a:p>
        </p:txBody>
      </p:sp>
      <p:pic>
        <p:nvPicPr>
          <p:cNvPr id="6" name="Picture 4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1481" y="130954"/>
            <a:ext cx="948247" cy="9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https://static.tildacdn.com/tild3530-3330-4035-b961-386163303135/photo.png"/>
          <p:cNvPicPr>
            <a:picLocks noChangeAspect="1" noChangeArrowheads="1"/>
          </p:cNvPicPr>
          <p:nvPr/>
        </p:nvPicPr>
        <p:blipFill>
          <a:blip r:embed="rId3" cstate="print"/>
          <a:srcRect l="23615" t="16417" r="25914" b="30123"/>
          <a:stretch>
            <a:fillRect/>
          </a:stretch>
        </p:blipFill>
        <p:spPr bwMode="auto">
          <a:xfrm>
            <a:off x="241540" y="103518"/>
            <a:ext cx="785004" cy="91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56172" y="1967902"/>
            <a:ext cx="10134600" cy="2095500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3200" b="1" dirty="0" smtClean="0">
                <a:solidFill>
                  <a:srgbClr val="24247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ДОСТУПНОСТЬ УДАЛЕННЫХ СЕРВИСОВ </a:t>
            </a:r>
            <a:r>
              <a:rPr lang="ru-RU" sz="12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24247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ПОЛУЧЕНИЯ ВЗРОСЛЫМ НАСЕЛЕНИЕМ ПЕРВИЧНОЙ МЕДИКО-САНИТАРНОЙ ПОМОЩИ</a:t>
            </a:r>
            <a:r>
              <a:rPr lang="ru-RU" sz="2000" u="sng" dirty="0" smtClean="0">
                <a:solidFill>
                  <a:srgbClr val="24247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24247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УСЛОВИЯХ ЭПИДЕМИИ</a:t>
            </a:r>
            <a:endParaRPr lang="ru-RU" sz="1200" dirty="0" smtClean="0">
              <a:solidFill>
                <a:srgbClr val="2424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398142" y="920870"/>
            <a:ext cx="7185805" cy="857251"/>
          </a:xfrm>
          <a:prstGeom prst="rect">
            <a:avLst/>
          </a:prstGeom>
        </p:spPr>
        <p:txBody>
          <a:bodyPr lIns="121917" tIns="60958" rIns="121917" bIns="60958" anchor="ctr"/>
          <a:lstStyle/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Проект «Право на здоровье. Развитие общественного участия в повышении качества оказания медицинских услуг в городах присутствия ГК «РОСАТОМ»</a:t>
            </a:r>
            <a:endParaRPr lang="ru-RU" sz="2000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7590" y="4485121"/>
            <a:ext cx="1347905" cy="15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03855F-0CAD-4A7F-8B8F-66F6E79FC67D}"/>
              </a:ext>
            </a:extLst>
          </p:cNvPr>
          <p:cNvSpPr txBox="1"/>
          <p:nvPr/>
        </p:nvSpPr>
        <p:spPr>
          <a:xfrm>
            <a:off x="882216" y="4164286"/>
            <a:ext cx="966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Отчет по итогам проведения общественного мониторинга. </a:t>
            </a:r>
            <a:b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Декабрь </a:t>
            </a:r>
            <a: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2020 г.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502" y="6107502"/>
            <a:ext cx="33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4247A"/>
                </a:solidFill>
              </a:rPr>
              <a:t>Семиков Валерий Сергеевич</a:t>
            </a:r>
            <a:endParaRPr lang="ru-RU" dirty="0">
              <a:solidFill>
                <a:srgbClr val="24247A"/>
              </a:solidFill>
            </a:endParaRPr>
          </a:p>
        </p:txBody>
      </p:sp>
      <p:pic>
        <p:nvPicPr>
          <p:cNvPr id="11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23092" y="-184145"/>
            <a:ext cx="1127240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247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ТЕХНОЛОГИЯ ОЦЕНКИ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4247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Методические основы технологии оценки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условиях повышенного эпидемиологического фона существенно возрастает потребность в удаленных сервисах, которые бы обеспечивали дистанционное информирование, запись к врачам, получение результатов анализов и листов нетрудоспособности без необходимости посещения поликлиники. В данной связи технология оценки доступности удаленных сервисов поликлиник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имеет особую актуальность.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 технологии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доступности и широты возможностей удаленных сервисов поликлиник.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 технологии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доступности горячих линий, созданных по пандемии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-19.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доступности телефонной записи к терапевту и 3 узким специалистам.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Оценка доступности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онлайн-услуг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онлайн-записи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 терапевту, возможность дистанционно получить результаты анализов и листок нетрудоспособности, доступ к личной медицинской карте.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 исследования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Основной метод сбора информации – «Тайный посетитель» – включает в себя 3 вида работ: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Звонки на горячие линии по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-19 (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Легенда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Звонки в регистратуру для записи к врачам (4 звонка: запись к терапевту и трем специалистам –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Легенда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Онлайн-запись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 терапевту и анализ электронных сервисов получения медицинских услуг на территории и дополнительных возможностей сайта поликлиники.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Рабочий порядок реализации технологии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Интервал для сбора информации зависит от особенностей функционирования системы здравоохранения на территории и скорости принятия управленческих решений по удаленным сервисам.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локальных территориях, где количество ЛПУ ограничено, оптимальным является обращение к данной технологии раз в год.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крупных территориях исследование оценки удаленных сервисов ЛПУ целесообразно проводить «волнами». В рамках каждой волны могут быть выбраны определенные районы, та или иная группа учреждений или организаций.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55276" y="499704"/>
            <a:ext cx="1159623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ДОСТУПНОСТЬ ЗАПИСИ К ВРАЧАМ ПОЛИКЛИНИКИ ПО ТЕЛЕФОНУ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24247A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Звонки по методике «Тайный посетитель» в регистратуру наглядно показывают, как обстоят дела с доступностью записи к врачам поликлиник на территориях.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обзванивании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поликлиник приняли участие все 12 городов.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24498B"/>
                </a:solidFill>
              </a:rPr>
              <a:t>Из </a:t>
            </a:r>
            <a:r>
              <a:rPr lang="ru-RU" i="1" dirty="0" smtClean="0">
                <a:solidFill>
                  <a:srgbClr val="24498B"/>
                </a:solidFill>
              </a:rPr>
              <a:t>65 сделанных звонков большая часть оказались нерезультативны (40 звонков), запись по телефону возможна – 25 </a:t>
            </a:r>
            <a:r>
              <a:rPr lang="ru-RU" i="1" dirty="0" smtClean="0">
                <a:solidFill>
                  <a:srgbClr val="24498B"/>
                </a:solidFill>
              </a:rPr>
              <a:t>звонков.</a:t>
            </a:r>
            <a:endParaRPr lang="ru-RU" i="1" dirty="0" smtClean="0">
              <a:solidFill>
                <a:srgbClr val="24498B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89782" y="2641461"/>
            <a:ext cx="1168879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работает 2 поликлиники, одна обслуживает муниципальных работников и пенсионеров, вторая – сотрудников РФЯЦ-ВНИИЭФ. С порядком записи на прием к врачам поликлиник можно ознакомиться на сайте КБ-50.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настоящее время запись на прием к терапевту поликлиник осуществляется по одноканальным телефонам. Режим работы: ежедневно в рабочие дни  с 7-00 час. до 12-00 час.  4 и 7 декабря 2020 г. дозвониться по ним не удалось в течение 5 часов.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Звонок для вызова врача на дом осуществляется по многоканальным телефонам. Режим работы: ежедневно в рабочие дни  с 7-00 час. до 12-00 час. Оператор сообщает № очереди и время ожидания. Информация постоянно обновляется. Время ожидания ответа, как правило, превышает первично названное, ответ всегда есть. Из всех звонков очередь находилась в диапазоне 8-21. Соответственно расчетное время ожидания 8-21 мин. На практике она увеличивается в 1,5 раза и составляет 12-31 мин.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Для первичных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ковидных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повышения температуры (как правило контактные, сдавшие ПЦР в частной клинике и получившие подтверждение на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covid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организована работа отдельного терапевта, который принимает без записи, по факту обращения, в порядке живой очереди.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Для тех, кто не смог записаться на плановый прием к терапевту, организована возможность: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отправить сообщение по Е-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котором указать свои данные и цель обращения. Время отправки Е-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ежедневно в рабочие дни  с 7-00 час. до 12-00 час. Операторы перезвонят на следующий день и решат вопрос с датой и временем приема к врачу.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9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записаться на сайте КБ-50.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449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03855F-0CAD-4A7F-8B8F-66F6E79FC67D}"/>
              </a:ext>
            </a:extLst>
          </p:cNvPr>
          <p:cNvSpPr txBox="1"/>
          <p:nvPr/>
        </p:nvSpPr>
        <p:spPr>
          <a:xfrm>
            <a:off x="1037493" y="3732966"/>
            <a:ext cx="966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Отчет по итогам проведения общественного мониторинга. </a:t>
            </a:r>
            <a:b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Ноябрь </a:t>
            </a:r>
            <a:r>
              <a:rPr lang="ru-RU" sz="2400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декабрь 2020 г.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C3F3B-F37C-455A-A0F2-5F19832940EA}"/>
              </a:ext>
            </a:extLst>
          </p:cNvPr>
          <p:cNvSpPr txBox="1"/>
          <p:nvPr/>
        </p:nvSpPr>
        <p:spPr>
          <a:xfrm>
            <a:off x="0" y="1972111"/>
            <a:ext cx="11676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ОЦЕНКА ИНФОРМАЦИОННОЙ </a:t>
            </a:r>
            <a:r>
              <a:rPr lang="ru-RU" sz="3200" b="1" dirty="0" smtClean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ОТКРЫТОСТИ </a:t>
            </a:r>
            <a:r>
              <a:rPr lang="ru-RU" sz="3200" b="1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ПОЛИКЛИНИКИ </a:t>
            </a:r>
            <a:r>
              <a:rPr lang="ru-RU" sz="3200" b="1" dirty="0" smtClean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УСЛОВИЯХ ПОВЫШЕННОГО </a:t>
            </a:r>
            <a:endParaRPr lang="ru-RU" sz="3200" b="1" dirty="0" smtClean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ЭПИДЕМИОЛОГИЧЕСКОГО ФОНА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G:\Медицина и МЫ\2021 МиМ\IMG_0867 -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4496" y="4441165"/>
            <a:ext cx="1308819" cy="1580072"/>
          </a:xfrm>
          <a:prstGeom prst="rect">
            <a:avLst/>
          </a:prstGeom>
          <a:noFill/>
        </p:spPr>
      </p:pic>
      <p:pic>
        <p:nvPicPr>
          <p:cNvPr id="7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1819" y="6090249"/>
            <a:ext cx="33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4247A"/>
                </a:solidFill>
              </a:rPr>
              <a:t>Свиридова Елена Борисовна</a:t>
            </a:r>
            <a:endParaRPr lang="ru-RU" dirty="0">
              <a:solidFill>
                <a:srgbClr val="24247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2725" y="798229"/>
            <a:ext cx="6096000" cy="94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Проект «Право на здоровье. Развитие общественного участия в повышении качества оказания медицинских услуг в городах присутствия ГК «</a:t>
            </a:r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РОСАТОМ»</a:t>
            </a:r>
            <a:endParaRPr lang="ru-RU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4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6C1CE1-0F6D-484F-9755-E1818773B175}"/>
              </a:ext>
            </a:extLst>
          </p:cNvPr>
          <p:cNvSpPr txBox="1"/>
          <p:nvPr/>
        </p:nvSpPr>
        <p:spPr>
          <a:xfrm>
            <a:off x="648159" y="868748"/>
            <a:ext cx="10895682" cy="554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условиях повышенного эпидемиологического фона существенно возрастает потребность в онлайн-ресурсах, которые бы обеспечивали полноценное информирование населения о возможностях получения медицинской помощи. Применительно к медицинским учреждениям оказания первичный медико-санитарной помощи речь идет о необходимости создания сайтов поликлиник, где пациенты могут получать полную информацию о предлагаемых услугах без необходимости пешего похода в поликлинику или без дополнительных звонков в регистратуру, которая в ситуации эпидемии несет повышенную нагрузку. В данной связи технология общественного контроля по оценке готовности сайтов поликлиник обеспечить пациентов полной информацией для получения медицинских услуг имеет особую актуальность.</a:t>
            </a:r>
          </a:p>
          <a:p>
            <a:pPr algn="just">
              <a:lnSpc>
                <a:spcPct val="114000"/>
              </a:lnSpc>
            </a:pPr>
            <a:endParaRPr lang="ru-RU" sz="2400" dirty="0">
              <a:solidFill>
                <a:srgbClr val="24247A"/>
              </a:solidFill>
            </a:endParaRP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9051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98CE06-BF13-4FC7-ACFB-10A7545A69DE}"/>
              </a:ext>
            </a:extLst>
          </p:cNvPr>
          <p:cNvSpPr txBox="1"/>
          <p:nvPr/>
        </p:nvSpPr>
        <p:spPr>
          <a:xfrm>
            <a:off x="670192" y="327734"/>
            <a:ext cx="10851615" cy="565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Цель технологии</a:t>
            </a:r>
            <a:endParaRPr lang="ru-RU" sz="2400" dirty="0">
              <a:solidFill>
                <a:srgbClr val="C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Оценка ЛПУ на предмет информационной открытости и доступности в дистанционном формате.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Задачи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технологии</a:t>
            </a:r>
            <a:endParaRPr lang="ru-RU" sz="2400" dirty="0">
              <a:solidFill>
                <a:srgbClr val="C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Оценка навигации на сайте: удобства и доступности получения информации по услугам.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Оценка полноты информации по предмету эпидемии, COVID-19: наличие актуальной информации по заболеванию и порядку получения услуг в поликлиники в условиях эпидемии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 </a:t>
            </a:r>
            <a:r>
              <a:rPr lang="ru-RU" sz="24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исследования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 сбора информации – наблюдение и заполнение паспорта учреждения. </a:t>
            </a: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74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C03A3D-88FD-4636-A9B9-D4F2ED536B69}"/>
              </a:ext>
            </a:extLst>
          </p:cNvPr>
          <p:cNvSpPr txBox="1"/>
          <p:nvPr/>
        </p:nvSpPr>
        <p:spPr>
          <a:xfrm>
            <a:off x="552200" y="822040"/>
            <a:ext cx="10656277" cy="5195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Для документирования собранной информации был разработан проверочный лист, содержащий 42 показателя и 74 элемента оценки: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Общая информация об учреждении (11 показателей и элементов оценки);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Меры борьбы с эпидемией/пандемией (5 показателей и элементов оценки);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Услуги учреждения и порядок их получения (6 показателей и элементов оценки);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Телефоны, запись к врачам, на обследования и процедуры (52 элемента оценки по 20 показателям).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Заполнение проверочных листов в ходе оценки сопровождалось комментариями экспертов, которые позволили дополнить представление о сайтах ЛПУ в городах присутствия </a:t>
            </a: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предприятий атомной промышленности.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Нужно отметить, что предложения членов рабочих групп по сайту своей медсанчасти являются представлениями внешних пользователей и носят рекомендательный характер.</a:t>
            </a: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73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016\ОООИБРС\полоса-низ.png"/>
          <p:cNvPicPr>
            <a:picLocks noChangeArrowheads="1"/>
          </p:cNvPicPr>
          <p:nvPr/>
        </p:nvPicPr>
        <p:blipFill>
          <a:blip r:embed="rId2" cstate="print"/>
          <a:srcRect l="1170"/>
          <a:stretch>
            <a:fillRect/>
          </a:stretch>
        </p:blipFill>
        <p:spPr bwMode="auto">
          <a:xfrm flipV="1">
            <a:off x="1" y="1"/>
            <a:ext cx="12192000" cy="240000"/>
          </a:xfrm>
          <a:prstGeom prst="rect">
            <a:avLst/>
          </a:prstGeom>
          <a:noFill/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0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8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ЦЕЛЬ ПРОЕКТА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6E29D96F-B239-4E61-B876-F37BBB784C8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29357173"/>
              </p:ext>
            </p:extLst>
          </p:nvPr>
        </p:nvGraphicFramePr>
        <p:xfrm>
          <a:off x="375465" y="960000"/>
          <a:ext cx="11441069" cy="431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07" y="4072001"/>
            <a:ext cx="4498701" cy="15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2941" y="3680010"/>
            <a:ext cx="2627604" cy="260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9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C97929-C578-4E1D-BC2C-2E3F9846618D}"/>
              </a:ext>
            </a:extLst>
          </p:cNvPr>
          <p:cNvSpPr txBox="1"/>
          <p:nvPr/>
        </p:nvSpPr>
        <p:spPr>
          <a:xfrm>
            <a:off x="517523" y="480197"/>
            <a:ext cx="10035519" cy="588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Объекты оценки – перечень поликлиник, чьи сайты анализировались: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Новоуральск, ФГБУЗ «Центральная медико-санитарная часть № 31 ФМБА»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Заречный, ФБУЗ МСЧ №32 ФМБА России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Лесной, ФГБУЗ ЦМСЧ №91 ФМБА России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Озерск, ФГБУЗ «Клиническая больница №71 ФМБА»	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Трехгорный, ФГБУЗ МСЧ №72 ФМБА России 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Снежинск, ФГБУ «ЦМСЧ №15 ФМБА»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Железногорск, ФГБУЗ ФМБА КБ № 51 г. Железногорск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Зеленогорск, филиал ФГБУ ФСНКЦ ФМБА России КБ №42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Северск, </a:t>
            </a:r>
            <a:r>
              <a:rPr lang="ru-RU" sz="2000" dirty="0" err="1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СибФНКЦ</a:t>
            </a: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ФМБА России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Саров, ФГБУЗ КБ №50 ФМБА России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Сосновый Бор, ФГБУЗ «Центральная медико-санитарная часть № 38 ФМБА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Волгодонск, МУЗ «Городская поликлиника №3» </a:t>
            </a:r>
          </a:p>
          <a:p>
            <a:pPr lvl="0" algn="just"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24247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</a:t>
            </a: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Волгодонск, Медсанчасть №5 ФГБУЗ НКЦ ФМБА </a:t>
            </a: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944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264CEC-AB78-4CB9-B248-FB540ABE251F}"/>
              </a:ext>
            </a:extLst>
          </p:cNvPr>
          <p:cNvSpPr txBox="1"/>
          <p:nvPr/>
        </p:nvSpPr>
        <p:spPr>
          <a:xfrm>
            <a:off x="265687" y="664232"/>
            <a:ext cx="10763479" cy="601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  <a:r>
              <a:rPr lang="ru-RU" sz="22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Саров – абсолютный лидер по полноте заполненности сайта поликлиники. Со слов эксперта, проводившего оценку, сайт ЛПУ в Сарове полноценный, сложный, с множеством различных вкладок. Охватывается информация по всем направлениям деятельности, поддерживается ее актуальность (с поправками по COVID-19 и ежедневными изменениями по графику приема врачей). Очень удобно наличие общих телефонных справочников по структурным подразделениям. Эксперт отмечает наличие вариативной версии сайта для слабовидящих (учтены и представлены в 3-5 видах такие параметры, как размер шрифта, цветовая схема, изображения, кернинг, интервал, гарнитура).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200" dirty="0">
                <a:solidFill>
                  <a:srgbClr val="24247A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Сложность в пользовании сайтом: информация разбросана по различным вкладкам, что затрудняет ее быстрый поиск (например, номер какого-то конкретного кабинета и номер телефона в этом кабинете). Режим актуализации сайтов, как правило, осуществляется только по новостной рубрике, в то время, как остальные разделы годами могут не обновляться.</a:t>
            </a: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94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264CEC-AB78-4CB9-B248-FB540ABE251F}"/>
              </a:ext>
            </a:extLst>
          </p:cNvPr>
          <p:cNvSpPr txBox="1"/>
          <p:nvPr/>
        </p:nvSpPr>
        <p:spPr>
          <a:xfrm>
            <a:off x="558984" y="1203131"/>
            <a:ext cx="10763479" cy="424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Предложения по сайту ЛПУ экспертов г. Саров: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Введение гиперссылок между логически связанными объектами для прямых быстрых переходов к нужной информации, минуя блуждание по пунктам меню.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Ведение статистики посещаемости сайта – счетчика посетителей, позволяющее оперативно отслеживать, насколько горожане заинтересованы в размещаемой на нем информации и, как косвенный показатель, насколько сайт удобен в навигации.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Внесение на сайт информации о доступности объектов учреждения для МГН (маломобильных групп населения) согласно требованиям законодательства РФ.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Обращение к информационным ресурсам, размещающим статистику заболеваемости, указание прямой ссылки на памятку по COVID-19  на сайте ЛПУ.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998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264CEC-AB78-4CB9-B248-FB540ABE251F}"/>
              </a:ext>
            </a:extLst>
          </p:cNvPr>
          <p:cNvSpPr txBox="1"/>
          <p:nvPr/>
        </p:nvSpPr>
        <p:spPr>
          <a:xfrm>
            <a:off x="507226" y="739753"/>
            <a:ext cx="10763479" cy="495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1" indent="-352425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Регулярная актуализация сайта: регулярное обновление всех рубрик (разделов) сайта с указанием даты размещения каждого конкретного материала.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Размещение на сайте перечня дополнительных медицинских услуг (справки, выписки, личные медицинские книжки, осмотры…). Сайты поликлиник – это не рекламные сайты, это информационные сайты для потребителей медицинских услуг. Они должны содержать сведения не только о режимах и способах получения основных медицинских услуг (бесплатных и платных), но и дополнительных: какие услуги доступны и как их можно получить. Их размещение возможно в разделе «Медицинские справки».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Обучение приемам работе на сайте. Переход на цифровой режим – «Электронную регистратуру», – требует от пациента определенных знаний и навыков. О порядке использования электронной записи надо больше рассказывать и обучать ему, в первую очередь возрастных граждан. Для этого на сайте должна быть размещена соответствующая информация.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0519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264CEC-AB78-4CB9-B248-FB540ABE251F}"/>
              </a:ext>
            </a:extLst>
          </p:cNvPr>
          <p:cNvSpPr txBox="1"/>
          <p:nvPr/>
        </p:nvSpPr>
        <p:spPr>
          <a:xfrm>
            <a:off x="489973" y="1284041"/>
            <a:ext cx="10763479" cy="462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1" indent="-352425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Введение обратной связи и возможности аннулировать запись на прием.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Один из барьеров доступности учреждения – это информационная доступность: схемы помещений для целевого обслуживания и указатели к зонам оказания услуг помощи. Система навигации и ориентирования должна быть комплексной – для всех категорий посетителей, в том числе людей с сенсорными и умственными нарушениями (использование знаков и пиктограмм). Эту схему можно разместить на сайте, не заставлять пациента блуждать по коридорам, и тем самым разделить потоки посетителей.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>
                <a:solidFill>
                  <a:srgbClr val="24247A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Унификация сайтов ФМБА. Создание единого стиля и формы для всех сайтов ФМБА (или хотя бы городов присутствия предприятий атомной промышленности) обеспечит наполняемость всех сайтов по необходимым направлениям с учетом всех требований. Общественности останется только следить за полнотой и актуальностью информации.</a:t>
            </a:r>
            <a:endParaRPr lang="ru-RU" sz="2000" dirty="0">
              <a:solidFill>
                <a:srgbClr val="24247A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7785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D9684AC-0463-49CA-8C3C-F28F704F4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252228"/>
              </p:ext>
            </p:extLst>
          </p:nvPr>
        </p:nvGraphicFramePr>
        <p:xfrm>
          <a:off x="1418492" y="609600"/>
          <a:ext cx="9355015" cy="614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767260-BBA9-4C00-A5AB-D0698AA835DB}"/>
              </a:ext>
            </a:extLst>
          </p:cNvPr>
          <p:cNvSpPr txBox="1"/>
          <p:nvPr/>
        </p:nvSpPr>
        <p:spPr>
          <a:xfrm>
            <a:off x="1418493" y="253443"/>
            <a:ext cx="93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Суммарный балл по результатам оценки сайтов ЛПУ</a:t>
            </a:r>
            <a:endParaRPr lang="ru-RU" sz="2400" dirty="0">
              <a:solidFill>
                <a:srgbClr val="C0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Picture 5" descr="pgrants_logo">
            <a:extLst>
              <a:ext uri="{FF2B5EF4-FFF2-40B4-BE49-F238E27FC236}">
                <a16:creationId xmlns="" xmlns:a16="http://schemas.microsoft.com/office/drawing/2014/main" id="{8CEE2339-28B2-4141-8A46-5A0DDA15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3" y="173192"/>
            <a:ext cx="1551761" cy="5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6355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F:\Конгресс 2016\ОООИБРС\титу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12192000" cy="6860032"/>
          </a:xfrm>
          <a:prstGeom prst="rect">
            <a:avLst/>
          </a:prstGeom>
          <a:noFill/>
        </p:spPr>
      </p:pic>
      <p:pic>
        <p:nvPicPr>
          <p:cNvPr id="7" name="Picture 2" descr="E:\Я.Диск\!17_FPG\Бренд\page\pgrants_logo.png">
            <a:extLst>
              <a:ext uri="{FF2B5EF4-FFF2-40B4-BE49-F238E27FC236}">
                <a16:creationId xmlns="" xmlns:a16="http://schemas.microsoft.com/office/drawing/2014/main" id="{F85C3016-9705-447F-AF3D-6513206B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612" y="526040"/>
            <a:ext cx="2538282" cy="891572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87D8F3-B481-4475-A472-6D962331D307}"/>
              </a:ext>
            </a:extLst>
          </p:cNvPr>
          <p:cNvSpPr/>
          <p:nvPr/>
        </p:nvSpPr>
        <p:spPr>
          <a:xfrm>
            <a:off x="166777" y="2083178"/>
            <a:ext cx="8425133" cy="330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sz="6600" b="1" dirty="0" smtClean="0">
                <a:solidFill>
                  <a:srgbClr val="24247A"/>
                </a:solidFill>
                <a:latin typeface="Arial Black" pitchFamily="34" charset="0"/>
                <a:ea typeface="Times New Roman" panose="02020603050405020304" pitchFamily="18" charset="0"/>
              </a:rPr>
              <a:t>С П А С И Б О </a:t>
            </a:r>
          </a:p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sz="6600" b="1" dirty="0" smtClean="0">
                <a:solidFill>
                  <a:srgbClr val="24247A"/>
                </a:solidFill>
                <a:latin typeface="Arial Black" pitchFamily="34" charset="0"/>
                <a:ea typeface="Times New Roman" panose="02020603050405020304" pitchFamily="18" charset="0"/>
              </a:rPr>
              <a:t>за</a:t>
            </a:r>
          </a:p>
          <a:p>
            <a:pPr marL="63500" algn="ctr">
              <a:lnSpc>
                <a:spcPct val="103000"/>
              </a:lnSpc>
              <a:spcBef>
                <a:spcPts val="320"/>
              </a:spcBef>
              <a:spcAft>
                <a:spcPts val="0"/>
              </a:spcAft>
            </a:pPr>
            <a:r>
              <a:rPr lang="ru-RU" sz="6600" b="1" dirty="0" smtClean="0">
                <a:solidFill>
                  <a:srgbClr val="24247A"/>
                </a:solidFill>
                <a:latin typeface="Arial Black" pitchFamily="34" charset="0"/>
                <a:ea typeface="Times New Roman" panose="02020603050405020304" pitchFamily="18" charset="0"/>
              </a:rPr>
              <a:t>В Н И М А Н И Е !</a:t>
            </a:r>
            <a:endParaRPr lang="ru-RU" sz="6600" b="1" dirty="0">
              <a:solidFill>
                <a:srgbClr val="24247A"/>
              </a:solidFill>
              <a:latin typeface="Arial Black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3" y="0"/>
            <a:ext cx="2314842" cy="2300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016\ОООИБРС\полоса-низ.png"/>
          <p:cNvPicPr>
            <a:picLocks noChangeArrowheads="1"/>
          </p:cNvPicPr>
          <p:nvPr/>
        </p:nvPicPr>
        <p:blipFill>
          <a:blip r:embed="rId2" cstate="print"/>
          <a:srcRect l="1170"/>
          <a:stretch>
            <a:fillRect/>
          </a:stretch>
        </p:blipFill>
        <p:spPr bwMode="auto">
          <a:xfrm flipV="1">
            <a:off x="1" y="1"/>
            <a:ext cx="12192000" cy="240000"/>
          </a:xfrm>
          <a:prstGeom prst="rect">
            <a:avLst/>
          </a:prstGeom>
          <a:noFill/>
        </p:spPr>
      </p:pic>
      <p:pic>
        <p:nvPicPr>
          <p:cNvPr id="33" name="Picture 3" descr="H:\2016\ОООИБРС\logo-ОООИБРС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6000" contrast="-87000"/>
          </a:blip>
          <a:srcRect r="9773"/>
          <a:stretch>
            <a:fillRect/>
          </a:stretch>
        </p:blipFill>
        <p:spPr bwMode="auto">
          <a:xfrm>
            <a:off x="9194388" y="4171157"/>
            <a:ext cx="2997612" cy="26868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0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8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НАПРАВЛЕНИЯ ПРОЕКТА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3E33EC-3CD1-4F4E-B028-F23D528A84D3}"/>
              </a:ext>
            </a:extLst>
          </p:cNvPr>
          <p:cNvSpPr txBox="1"/>
          <p:nvPr/>
        </p:nvSpPr>
        <p:spPr>
          <a:xfrm>
            <a:off x="10620426" y="6471338"/>
            <a:ext cx="1619219" cy="328225"/>
          </a:xfrm>
          <a:prstGeom prst="rect">
            <a:avLst/>
          </a:prstGeom>
          <a:noFill/>
        </p:spPr>
        <p:txBody>
          <a:bodyPr wrap="square" lIns="121913" tIns="60957" rIns="121913" bIns="60957" rtlCol="0">
            <a:spAutoFit/>
          </a:bodyPr>
          <a:lstStyle/>
          <a:p>
            <a:r>
              <a:rPr lang="en-US" sz="1333" dirty="0">
                <a:solidFill>
                  <a:schemeClr val="accent1"/>
                </a:solidFill>
              </a:rPr>
              <a:t>http://ms2002.ru/</a:t>
            </a:r>
            <a:endParaRPr lang="ru-RU" sz="1333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0EB097C8-FC1C-47C3-9210-C29163D2185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2332443"/>
              </p:ext>
            </p:extLst>
          </p:nvPr>
        </p:nvGraphicFramePr>
        <p:xfrm>
          <a:off x="731921" y="881053"/>
          <a:ext cx="10728158" cy="558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53127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0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ГЕОГРАФИЯ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5CA8FFF-E548-4EE2-816F-190389165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329" y="2035068"/>
            <a:ext cx="6293708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24247A"/>
                </a:solidFill>
              </a:rPr>
              <a:t>Железногорск</a:t>
            </a:r>
            <a:r>
              <a:rPr lang="ru-RU" dirty="0">
                <a:solidFill>
                  <a:srgbClr val="24247A"/>
                </a:solidFill>
              </a:rPr>
              <a:t> (Красноярский край)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24247A"/>
                </a:solidFill>
              </a:rPr>
              <a:t>Зеленогорск</a:t>
            </a:r>
            <a:r>
              <a:rPr lang="ru-RU" dirty="0">
                <a:solidFill>
                  <a:srgbClr val="24247A"/>
                </a:solidFill>
              </a:rPr>
              <a:t> (Красноярский край)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24247A"/>
                </a:solidFill>
              </a:rPr>
              <a:t>Северск </a:t>
            </a:r>
            <a:r>
              <a:rPr lang="ru-RU" dirty="0">
                <a:solidFill>
                  <a:srgbClr val="24247A"/>
                </a:solidFill>
              </a:rPr>
              <a:t>(Томская область)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24247A"/>
                </a:solidFill>
              </a:rPr>
              <a:t>Волгодонск</a:t>
            </a:r>
            <a:r>
              <a:rPr lang="ru-RU" dirty="0">
                <a:solidFill>
                  <a:srgbClr val="24247A"/>
                </a:solidFill>
              </a:rPr>
              <a:t> (Ростовская область)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Саров </a:t>
            </a:r>
            <a:r>
              <a:rPr lang="ru-RU" dirty="0">
                <a:solidFill>
                  <a:srgbClr val="C00000"/>
                </a:solidFill>
              </a:rPr>
              <a:t>(Нижегородская область)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24247A"/>
                </a:solidFill>
              </a:rPr>
              <a:t>Сосновый Бор </a:t>
            </a:r>
            <a:r>
              <a:rPr lang="ru-RU" dirty="0">
                <a:solidFill>
                  <a:srgbClr val="24247A"/>
                </a:solidFill>
              </a:rPr>
              <a:t>(Ленинградская область)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02573D9-391C-439B-BA80-29EAA9CD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5470" y="2026831"/>
            <a:ext cx="59065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4247A"/>
                </a:solidFill>
              </a:rPr>
              <a:t>7. Новоуральск</a:t>
            </a:r>
            <a:r>
              <a:rPr lang="ru-RU" dirty="0">
                <a:solidFill>
                  <a:srgbClr val="24247A"/>
                </a:solidFill>
              </a:rPr>
              <a:t> (Свердловская область)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24247A"/>
                </a:solidFill>
              </a:rPr>
              <a:t>8</a:t>
            </a:r>
            <a:r>
              <a:rPr lang="ru-RU" dirty="0">
                <a:solidFill>
                  <a:srgbClr val="24247A"/>
                </a:solidFill>
              </a:rPr>
              <a:t>.   </a:t>
            </a:r>
            <a:r>
              <a:rPr lang="ru-RU" b="1" dirty="0">
                <a:solidFill>
                  <a:srgbClr val="24247A"/>
                </a:solidFill>
              </a:rPr>
              <a:t>Заречный</a:t>
            </a:r>
            <a:r>
              <a:rPr lang="ru-RU" dirty="0">
                <a:solidFill>
                  <a:srgbClr val="24247A"/>
                </a:solidFill>
              </a:rPr>
              <a:t> (Свердловская область)</a:t>
            </a:r>
          </a:p>
          <a:p>
            <a:pPr marL="342900" indent="-342900">
              <a:buAutoNum type="arabicPeriod" startAt="9"/>
            </a:pPr>
            <a:r>
              <a:rPr lang="ru-RU" b="1" dirty="0">
                <a:solidFill>
                  <a:srgbClr val="24247A"/>
                </a:solidFill>
              </a:rPr>
              <a:t>Лесной</a:t>
            </a:r>
            <a:r>
              <a:rPr lang="ru-RU" dirty="0">
                <a:solidFill>
                  <a:srgbClr val="24247A"/>
                </a:solidFill>
              </a:rPr>
              <a:t> (Свердловская область)</a:t>
            </a:r>
          </a:p>
          <a:p>
            <a:pPr marL="342900" indent="-342900">
              <a:buAutoNum type="arabicPeriod" startAt="9"/>
            </a:pPr>
            <a:r>
              <a:rPr lang="ru-RU" b="1" dirty="0">
                <a:solidFill>
                  <a:srgbClr val="24247A"/>
                </a:solidFill>
              </a:rPr>
              <a:t>Озерск</a:t>
            </a:r>
            <a:r>
              <a:rPr lang="ru-RU" dirty="0">
                <a:solidFill>
                  <a:srgbClr val="24247A"/>
                </a:solidFill>
              </a:rPr>
              <a:t> (Челябинская область)</a:t>
            </a:r>
          </a:p>
          <a:p>
            <a:pPr marL="342900" indent="-342900">
              <a:buAutoNum type="arabicPeriod" startAt="9"/>
            </a:pPr>
            <a:r>
              <a:rPr lang="ru-RU" b="1" dirty="0">
                <a:solidFill>
                  <a:srgbClr val="24247A"/>
                </a:solidFill>
              </a:rPr>
              <a:t>Снежинск </a:t>
            </a:r>
            <a:r>
              <a:rPr lang="ru-RU" dirty="0">
                <a:solidFill>
                  <a:srgbClr val="24247A"/>
                </a:solidFill>
              </a:rPr>
              <a:t>(Челябинская область)</a:t>
            </a:r>
          </a:p>
          <a:p>
            <a:pPr marL="342900" indent="-342900">
              <a:buAutoNum type="arabicPeriod" startAt="9"/>
            </a:pPr>
            <a:r>
              <a:rPr lang="ru-RU" b="1" dirty="0">
                <a:solidFill>
                  <a:srgbClr val="24247A"/>
                </a:solidFill>
              </a:rPr>
              <a:t>Трехгорный</a:t>
            </a:r>
            <a:r>
              <a:rPr lang="ru-RU" dirty="0">
                <a:solidFill>
                  <a:srgbClr val="24247A"/>
                </a:solidFill>
              </a:rPr>
              <a:t> (Челябинская область)</a:t>
            </a:r>
          </a:p>
          <a:p>
            <a:endParaRPr lang="ru-RU" sz="2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9DBBCF4-6E8C-422A-8664-2F453AFC79B7}"/>
              </a:ext>
            </a:extLst>
          </p:cNvPr>
          <p:cNvSpPr/>
          <p:nvPr/>
        </p:nvSpPr>
        <p:spPr>
          <a:xfrm>
            <a:off x="2747977" y="1165145"/>
            <a:ext cx="7021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12 городов присутствия ГК «Росатом»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4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016\ОООИБРС\полоса-низ.png"/>
          <p:cNvPicPr>
            <a:picLocks noChangeArrowheads="1"/>
          </p:cNvPicPr>
          <p:nvPr/>
        </p:nvPicPr>
        <p:blipFill>
          <a:blip r:embed="rId2" cstate="print"/>
          <a:srcRect l="1170"/>
          <a:stretch>
            <a:fillRect/>
          </a:stretch>
        </p:blipFill>
        <p:spPr bwMode="auto">
          <a:xfrm flipV="1">
            <a:off x="0" y="86440"/>
            <a:ext cx="12192000" cy="240000"/>
          </a:xfrm>
          <a:prstGeom prst="rect">
            <a:avLst/>
          </a:prstGeom>
          <a:noFill/>
        </p:spPr>
      </p:pic>
      <p:pic>
        <p:nvPicPr>
          <p:cNvPr id="33" name="Picture 3" descr="H:\2016\ОООИБРС\logo-ОООИБРС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6000" contrast="-87000"/>
          </a:blip>
          <a:srcRect r="9773"/>
          <a:stretch>
            <a:fillRect/>
          </a:stretch>
        </p:blipFill>
        <p:spPr bwMode="auto">
          <a:xfrm>
            <a:off x="9194388" y="4171157"/>
            <a:ext cx="2997612" cy="26868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178125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5" y="1300265"/>
            <a:ext cx="10515600" cy="8615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ВИДЫ  ДЕЯТЕЛЬНОСТИ</a:t>
            </a:r>
            <a: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5400" b="1" dirty="0">
                <a:solidFill>
                  <a:srgbClr val="24247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>
              <a:solidFill>
                <a:srgbClr val="24247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4F4406AE-E8A9-40BE-BFC6-715CAA0B4F16}"/>
              </a:ext>
            </a:extLst>
          </p:cNvPr>
          <p:cNvSpPr txBox="1">
            <a:spLocks/>
          </p:cNvSpPr>
          <p:nvPr/>
        </p:nvSpPr>
        <p:spPr>
          <a:xfrm>
            <a:off x="838200" y="575621"/>
            <a:ext cx="10515600" cy="48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24247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="" xmlns:a16="http://schemas.microsoft.com/office/drawing/2014/main" id="{64ECE014-F658-4069-9741-D0FC656D3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0246313"/>
              </p:ext>
            </p:extLst>
          </p:nvPr>
        </p:nvGraphicFramePr>
        <p:xfrm>
          <a:off x="411892" y="3583459"/>
          <a:ext cx="11382983" cy="247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18985" y="1660777"/>
            <a:ext cx="3566983" cy="1650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7115861" y="-1393824"/>
            <a:ext cx="1667306" cy="7677666"/>
          </a:xfrm>
          <a:prstGeom prst="round2SameRect">
            <a:avLst/>
          </a:prstGeom>
          <a:solidFill>
            <a:srgbClr val="D4E8FE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596120" y="1778921"/>
            <a:ext cx="352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ТЕХНОЛОГИИ ОБЩЕСТВЕННОГО КОНТРОЛЯ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5786" y="1716314"/>
            <a:ext cx="708124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2400" b="1" dirty="0" smtClean="0">
                <a:solidFill>
                  <a:srgbClr val="24247A"/>
                </a:solidFill>
              </a:rPr>
              <a:t> 3 технологии ОК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2400" b="1" dirty="0" smtClean="0">
                <a:solidFill>
                  <a:srgbClr val="24247A"/>
                </a:solidFill>
              </a:rPr>
              <a:t> 36 общественных проверок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2400" b="1" dirty="0" smtClean="0">
                <a:solidFill>
                  <a:srgbClr val="24247A"/>
                </a:solidFill>
              </a:rPr>
              <a:t> Обсуждение результатов  </a:t>
            </a:r>
            <a:r>
              <a:rPr lang="ru-RU" sz="2400" b="1" dirty="0">
                <a:solidFill>
                  <a:srgbClr val="24247A"/>
                </a:solidFill>
              </a:rPr>
              <a:t>общественных </a:t>
            </a:r>
            <a:r>
              <a:rPr lang="ru-RU" sz="2400" b="1" dirty="0" smtClean="0">
                <a:solidFill>
                  <a:srgbClr val="24247A"/>
                </a:solidFill>
              </a:rPr>
              <a:t>проверок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2006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016\ОООИБРС\полоса-низ.png"/>
          <p:cNvPicPr>
            <a:picLocks noChangeArrowheads="1"/>
          </p:cNvPicPr>
          <p:nvPr/>
        </p:nvPicPr>
        <p:blipFill>
          <a:blip r:embed="rId2" cstate="print"/>
          <a:srcRect l="1170"/>
          <a:stretch>
            <a:fillRect/>
          </a:stretch>
        </p:blipFill>
        <p:spPr bwMode="auto">
          <a:xfrm flipV="1">
            <a:off x="1" y="1"/>
            <a:ext cx="12192000" cy="240000"/>
          </a:xfrm>
          <a:prstGeom prst="rect">
            <a:avLst/>
          </a:prstGeom>
          <a:noFill/>
        </p:spPr>
      </p:pic>
      <p:pic>
        <p:nvPicPr>
          <p:cNvPr id="33" name="Picture 3" descr="H:\2016\ОООИБРС\logo-ОООИБРС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6000" contrast="-87000"/>
          </a:blip>
          <a:srcRect r="9773"/>
          <a:stretch>
            <a:fillRect/>
          </a:stretch>
        </p:blipFill>
        <p:spPr bwMode="auto">
          <a:xfrm>
            <a:off x="9194388" y="4171157"/>
            <a:ext cx="2997612" cy="268684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1" y="0"/>
            <a:ext cx="12192000" cy="9600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3" tIns="60957" rIns="121913" bIns="60957" numCol="1" anchor="b" anchorCtr="0" compatLnSpc="1">
            <a:prstTxWarp prst="textNoShape">
              <a:avLst/>
            </a:prstTxWarp>
            <a:noAutofit/>
          </a:bodyPr>
          <a:lstStyle/>
          <a:p>
            <a:pPr marL="484683" defTabSz="1219111" eaLnBrk="0" hangingPunct="0">
              <a:lnSpc>
                <a:spcPct val="105000"/>
              </a:lnSpc>
              <a:defRPr/>
            </a:pPr>
            <a:endParaRPr lang="ru-RU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7622C8D-26A5-4417-841A-031E839A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35" y="340412"/>
            <a:ext cx="10391899" cy="70834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24247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КАЧЕСТВЕННЫЕ РЕЗУЛЬТАТЫ ПРОЕКТА</a:t>
            </a:r>
          </a:p>
        </p:txBody>
      </p:sp>
      <p:graphicFrame>
        <p:nvGraphicFramePr>
          <p:cNvPr id="20" name="Объект 4">
            <a:extLst>
              <a:ext uri="{FF2B5EF4-FFF2-40B4-BE49-F238E27FC236}">
                <a16:creationId xmlns="" xmlns:a16="http://schemas.microsoft.com/office/drawing/2014/main" id="{40D6C43F-EE07-414D-8294-45AE85D44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8090430"/>
              </p:ext>
            </p:extLst>
          </p:nvPr>
        </p:nvGraphicFramePr>
        <p:xfrm>
          <a:off x="449049" y="1387641"/>
          <a:ext cx="10319657" cy="456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73743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1" y="260351"/>
            <a:ext cx="1765300" cy="99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99304" y="1959276"/>
            <a:ext cx="10134600" cy="20955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ОЦЕНКА КАЧЕСТВА И ДОСТУПНОСТИ МЕДИЦИНСКОЙ ПОМОЩИ НА ТЕРРИТОРИЯХ ПРИСУТСТВИЯ ГОСУДАРСТВЕННОЙ КОРПОРАЦИИ «РОСАТОМ»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0626" y="1231421"/>
            <a:ext cx="9810749" cy="857251"/>
          </a:xfrm>
          <a:prstGeom prst="rect">
            <a:avLst/>
          </a:prstGeom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Комиссия по здравоохранению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Общественного совета  Государственной корпорации «Росатом»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80736" y="3916753"/>
            <a:ext cx="6858000" cy="571500"/>
          </a:xfrm>
          <a:prstGeom prst="rect">
            <a:avLst/>
          </a:prstGeom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Результаты социологического исследования</a:t>
            </a:r>
          </a:p>
        </p:txBody>
      </p:sp>
      <p:sp>
        <p:nvSpPr>
          <p:cNvPr id="14341" name="Заголовок 1"/>
          <p:cNvSpPr txBox="1">
            <a:spLocks noChangeArrowheads="1"/>
          </p:cNvSpPr>
          <p:nvPr/>
        </p:nvSpPr>
        <p:spPr bwMode="auto">
          <a:xfrm>
            <a:off x="2667000" y="6191252"/>
            <a:ext cx="68580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/>
            <a:r>
              <a:rPr lang="ru-RU" altLang="ru-RU" sz="2000" dirty="0" smtClean="0">
                <a:solidFill>
                  <a:srgbClr val="24247A"/>
                </a:solidFill>
                <a:latin typeface="Calibri" pitchFamily="34" charset="0"/>
              </a:rPr>
              <a:t>Москва,</a:t>
            </a:r>
            <a:r>
              <a:rPr lang="ru-RU" altLang="ru-RU" sz="2000" dirty="0" smtClean="0">
                <a:solidFill>
                  <a:srgbClr val="24247A"/>
                </a:solidFill>
              </a:rPr>
              <a:t> 7 октября - 6 ноября 2020 года </a:t>
            </a:r>
            <a:endParaRPr lang="ru-RU" altLang="ru-RU" sz="2000" dirty="0">
              <a:solidFill>
                <a:srgbClr val="24247A"/>
              </a:solidFill>
              <a:latin typeface="Calibri" pitchFamily="34" charset="0"/>
            </a:endParaRPr>
          </a:p>
        </p:txBody>
      </p:sp>
      <p:pic>
        <p:nvPicPr>
          <p:cNvPr id="7" name="Picture 10" descr="G:\Дума VI созыва\Фото с Думы 6 созыва\Колотухина Людмила Иргалиевна председатель НРОД Медицина и Мы.jpg"/>
          <p:cNvPicPr>
            <a:picLocks noChangeAspect="1" noChangeArrowheads="1"/>
          </p:cNvPicPr>
          <p:nvPr/>
        </p:nvPicPr>
        <p:blipFill>
          <a:blip r:embed="rId3" cstate="print"/>
          <a:srcRect b="13969"/>
          <a:stretch>
            <a:fillRect/>
          </a:stretch>
        </p:blipFill>
        <p:spPr bwMode="auto">
          <a:xfrm>
            <a:off x="9936712" y="4522338"/>
            <a:ext cx="1338253" cy="15937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51985" y="6107502"/>
            <a:ext cx="339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4247A"/>
                </a:solidFill>
              </a:rPr>
              <a:t>Колотухина</a:t>
            </a:r>
            <a:r>
              <a:rPr lang="ru-RU" sz="1600" dirty="0" smtClean="0">
                <a:solidFill>
                  <a:srgbClr val="24247A"/>
                </a:solidFill>
              </a:rPr>
              <a:t> Людмила </a:t>
            </a:r>
            <a:r>
              <a:rPr lang="ru-RU" sz="1600" dirty="0" err="1" smtClean="0">
                <a:solidFill>
                  <a:srgbClr val="24247A"/>
                </a:solidFill>
              </a:rPr>
              <a:t>Иргалиевна</a:t>
            </a:r>
            <a:endParaRPr lang="ru-RU" sz="1600" dirty="0">
              <a:solidFill>
                <a:srgbClr val="24247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76251" y="275167"/>
            <a:ext cx="11106149" cy="677333"/>
          </a:xfrm>
        </p:spPr>
        <p:txBody>
          <a:bodyPr/>
          <a:lstStyle/>
          <a:p>
            <a:pPr algn="l" eaLnBrk="1" hangingPunct="1"/>
            <a:r>
              <a:rPr lang="ru-RU" altLang="ru-RU" sz="2700" b="1" dirty="0">
                <a:solidFill>
                  <a:srgbClr val="24247A"/>
                </a:solidFill>
                <a:latin typeface="Arial" pitchFamily="34" charset="0"/>
                <a:cs typeface="Arial" pitchFamily="34" charset="0"/>
              </a:rPr>
              <a:t>МЕТОДОЛОГИЯ ИССЛЕДОВАНИЯ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76251" y="1143000"/>
            <a:ext cx="5524500" cy="5048251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533"/>
              </a:spcAft>
              <a:buNone/>
              <a:defRPr/>
            </a:pPr>
            <a:r>
              <a:rPr lang="ru-RU" altLang="ru-RU" sz="1900" b="1" dirty="0">
                <a:solidFill>
                  <a:srgbClr val="C00000"/>
                </a:solidFill>
              </a:rPr>
              <a:t>Социологическое исследование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Оценка качества и доступности медицинской помощи на территориях присутствия Госкорпорации «Росатом»</a:t>
            </a:r>
            <a:r>
              <a:rPr lang="ru-RU" altLang="ru-RU" sz="1500" dirty="0">
                <a:solidFill>
                  <a:srgbClr val="24247A"/>
                </a:solidFill>
                <a:latin typeface="Arial" charset="0"/>
              </a:rPr>
              <a:t> </a:t>
            </a:r>
          </a:p>
          <a:p>
            <a:pPr marL="0" lvl="2" indent="0">
              <a:spcBef>
                <a:spcPct val="0"/>
              </a:spcBef>
              <a:buSzPct val="80000"/>
              <a:buNone/>
              <a:defRPr/>
            </a:pPr>
            <a:endParaRPr lang="ru-RU" altLang="ru-RU" sz="2100" b="1" dirty="0">
              <a:solidFill>
                <a:srgbClr val="342D7B"/>
              </a:solidFill>
            </a:endParaRPr>
          </a:p>
          <a:p>
            <a:pPr marL="0" lvl="2" indent="0">
              <a:spcBef>
                <a:spcPct val="0"/>
              </a:spcBef>
              <a:spcAft>
                <a:spcPts val="533"/>
              </a:spcAft>
              <a:buSzPct val="80000"/>
              <a:buNone/>
              <a:defRPr/>
            </a:pPr>
            <a:r>
              <a:rPr lang="ru-RU" altLang="ru-RU" sz="1900" b="1" dirty="0">
                <a:solidFill>
                  <a:srgbClr val="C00000"/>
                </a:solidFill>
              </a:rPr>
              <a:t>Авторы исследования</a:t>
            </a:r>
          </a:p>
          <a:p>
            <a:pPr marL="0" lvl="2" indent="0">
              <a:spcBef>
                <a:spcPct val="0"/>
              </a:spcBef>
              <a:spcAft>
                <a:spcPts val="533"/>
              </a:spcAft>
              <a:buSzPct val="80000"/>
              <a:buNone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Исследование проведено </a:t>
            </a:r>
            <a:r>
              <a:rPr lang="ru-RU" altLang="ru-RU" sz="1500" dirty="0" smtClean="0">
                <a:solidFill>
                  <a:srgbClr val="24247A"/>
                </a:solidFill>
              </a:rPr>
              <a:t>Комиссией </a:t>
            </a:r>
            <a:r>
              <a:rPr lang="ru-RU" altLang="ru-RU" sz="1500" dirty="0">
                <a:solidFill>
                  <a:srgbClr val="24247A"/>
                </a:solidFill>
              </a:rPr>
              <a:t>по здравоохранению Общественного совета Госкорпорации «Росатом»</a:t>
            </a:r>
          </a:p>
          <a:p>
            <a:pPr marL="0" lvl="2" indent="0">
              <a:spcBef>
                <a:spcPct val="0"/>
              </a:spcBef>
              <a:spcAft>
                <a:spcPts val="400"/>
              </a:spcAft>
              <a:buSzPct val="80000"/>
              <a:buNone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При </a:t>
            </a:r>
            <a:r>
              <a:rPr lang="ru-RU" altLang="ru-RU" sz="1500" dirty="0" smtClean="0">
                <a:solidFill>
                  <a:srgbClr val="24247A"/>
                </a:solidFill>
              </a:rPr>
              <a:t>методической и организационной поддержке Всероссийского союза пациентов и Центра </a:t>
            </a:r>
            <a:r>
              <a:rPr lang="ru-RU" altLang="ru-RU" sz="1500" dirty="0">
                <a:solidFill>
                  <a:srgbClr val="24247A"/>
                </a:solidFill>
              </a:rPr>
              <a:t>гуманитарных технологий и исследований «Социальная Механика</a:t>
            </a:r>
            <a:r>
              <a:rPr lang="ru-RU" altLang="ru-RU" sz="1500" dirty="0" smtClean="0">
                <a:solidFill>
                  <a:srgbClr val="24247A"/>
                </a:solidFill>
              </a:rPr>
              <a:t>» </a:t>
            </a:r>
            <a:endParaRPr lang="ru-RU" altLang="ru-RU" sz="1500" dirty="0">
              <a:solidFill>
                <a:srgbClr val="24247A"/>
              </a:solidFill>
            </a:endParaRPr>
          </a:p>
          <a:p>
            <a:pPr marL="0" lvl="2" indent="0">
              <a:spcBef>
                <a:spcPct val="0"/>
              </a:spcBef>
              <a:buSzPct val="80000"/>
              <a:buNone/>
              <a:defRPr/>
            </a:pPr>
            <a:endParaRPr lang="ru-RU" altLang="ru-RU" sz="2100" b="1" dirty="0">
              <a:solidFill>
                <a:srgbClr val="342D7B"/>
              </a:solidFill>
            </a:endParaRPr>
          </a:p>
          <a:p>
            <a:pPr marL="0" lvl="2" indent="0">
              <a:spcBef>
                <a:spcPct val="0"/>
              </a:spcBef>
              <a:spcAft>
                <a:spcPts val="533"/>
              </a:spcAft>
              <a:buSzPct val="80000"/>
              <a:buNone/>
              <a:defRPr/>
            </a:pPr>
            <a:r>
              <a:rPr lang="ru-RU" altLang="ru-RU" sz="1900" b="1" dirty="0">
                <a:solidFill>
                  <a:srgbClr val="C00000"/>
                </a:solidFill>
              </a:rPr>
              <a:t>Методика</a:t>
            </a:r>
          </a:p>
          <a:p>
            <a:pPr marL="0" lvl="2" indent="0">
              <a:spcBef>
                <a:spcPct val="0"/>
              </a:spcBef>
              <a:buSzPct val="80000"/>
              <a:buNone/>
              <a:defRPr/>
            </a:pPr>
            <a:r>
              <a:rPr lang="ru-RU" altLang="ru-RU" sz="1500" b="1" dirty="0">
                <a:solidFill>
                  <a:srgbClr val="24247A"/>
                </a:solidFill>
              </a:rPr>
              <a:t>Анкетный опрос 3525 жителей 16 городов присутствия –</a:t>
            </a:r>
            <a:r>
              <a:rPr lang="ru-RU" altLang="ru-RU" sz="1500" dirty="0">
                <a:solidFill>
                  <a:srgbClr val="24247A"/>
                </a:solidFill>
              </a:rPr>
              <a:t> </a:t>
            </a:r>
            <a:r>
              <a:rPr lang="ru-RU" alt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пациентов, получавших лечение в течении последнего года.</a:t>
            </a:r>
          </a:p>
          <a:p>
            <a:pPr marL="0" lvl="2" indent="0">
              <a:spcBef>
                <a:spcPct val="0"/>
              </a:spcBef>
              <a:spcAft>
                <a:spcPts val="800"/>
              </a:spcAft>
              <a:buSzPct val="80000"/>
              <a:buNone/>
              <a:defRPr/>
            </a:pPr>
            <a:r>
              <a:rPr lang="ru-RU" altLang="ru-RU" sz="1500" b="1" dirty="0">
                <a:solidFill>
                  <a:srgbClr val="24247A"/>
                </a:solidFill>
              </a:rPr>
              <a:t>Анкетный опрос 244 медицинских работников 15 городов </a:t>
            </a:r>
            <a:r>
              <a:rPr lang="ru-RU" alt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присутствия</a:t>
            </a:r>
            <a:r>
              <a:rPr lang="en-US" alt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Госкорпорации «Росатом».</a:t>
            </a:r>
            <a:endParaRPr lang="en-US" alt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2" indent="0">
              <a:spcBef>
                <a:spcPct val="0"/>
              </a:spcBef>
              <a:buSzPct val="80000"/>
              <a:buNone/>
              <a:defRPr/>
            </a:pPr>
            <a:r>
              <a:rPr lang="ru-RU" altLang="ru-RU" sz="1500" b="1" dirty="0" smtClean="0">
                <a:solidFill>
                  <a:srgbClr val="24247A"/>
                </a:solidFill>
              </a:rPr>
              <a:t>Количество вопросов 25 </a:t>
            </a:r>
            <a:r>
              <a:rPr lang="ru-RU" altLang="ru-RU" sz="1500" b="1" dirty="0" smtClean="0">
                <a:solidFill>
                  <a:srgbClr val="24247A"/>
                </a:solidFill>
              </a:rPr>
              <a:t> для </a:t>
            </a:r>
            <a:endParaRPr lang="ru-RU" altLang="ru-RU" sz="1500" b="1" dirty="0" smtClean="0">
              <a:solidFill>
                <a:srgbClr val="24247A"/>
              </a:solidFill>
            </a:endParaRPr>
          </a:p>
          <a:p>
            <a:pPr marL="0" lvl="2" indent="0">
              <a:spcBef>
                <a:spcPct val="0"/>
              </a:spcBef>
              <a:buSzPct val="80000"/>
              <a:buNone/>
              <a:defRPr/>
            </a:pPr>
            <a:r>
              <a:rPr lang="ru-RU" altLang="ru-RU" sz="1500" dirty="0" smtClean="0">
                <a:solidFill>
                  <a:srgbClr val="24247A"/>
                </a:solidFill>
              </a:rPr>
              <a:t>Период </a:t>
            </a:r>
            <a:r>
              <a:rPr lang="ru-RU" altLang="ru-RU" sz="1500" dirty="0">
                <a:solidFill>
                  <a:srgbClr val="24247A"/>
                </a:solidFill>
              </a:rPr>
              <a:t>проведения: с 7 октября по 6 ноября 2020 года.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77000" y="1143001"/>
            <a:ext cx="5429251" cy="4762500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2">
              <a:spcAft>
                <a:spcPts val="800"/>
              </a:spcAft>
              <a:buSzPct val="80000"/>
              <a:defRPr/>
            </a:pPr>
            <a:r>
              <a:rPr lang="ru-RU" altLang="ru-RU" sz="1900" dirty="0">
                <a:solidFill>
                  <a:srgbClr val="C00000"/>
                </a:solidFill>
              </a:rPr>
              <a:t>Методика оценки при помощи индексов</a:t>
            </a:r>
            <a:endParaRPr lang="ru-RU" altLang="ru-RU" sz="1500" dirty="0">
              <a:solidFill>
                <a:srgbClr val="C00000"/>
              </a:solidFill>
            </a:endParaRPr>
          </a:p>
          <a:p>
            <a:pPr marL="0" lvl="2">
              <a:spcAft>
                <a:spcPts val="800"/>
              </a:spcAft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Для оценки удовлетворенности медицинских работников отдельными сторонами своей работы и удовлетворенности пациентов различными видами медицинской помощи рассчитаны специальные индексы.</a:t>
            </a:r>
          </a:p>
          <a:p>
            <a:pPr marL="0" lvl="2">
              <a:spcAft>
                <a:spcPts val="800"/>
              </a:spcAft>
              <a:buSzPct val="80000"/>
              <a:defRPr/>
            </a:pPr>
            <a:r>
              <a:rPr lang="ru-RU" altLang="ru-RU" sz="1500" b="1" dirty="0">
                <a:solidFill>
                  <a:srgbClr val="24247A"/>
                </a:solidFill>
              </a:rPr>
              <a:t>Индексы удовлетворенности </a:t>
            </a:r>
            <a:r>
              <a:rPr lang="ru-RU" altLang="ru-RU" sz="1500" dirty="0">
                <a:solidFill>
                  <a:srgbClr val="24247A"/>
                </a:solidFill>
              </a:rPr>
              <a:t>-  это соотношение положительных и отрицательных оценок по показателям.</a:t>
            </a:r>
          </a:p>
          <a:p>
            <a:pPr marL="0" lvl="2">
              <a:buSzPct val="80000"/>
              <a:defRPr/>
            </a:pPr>
            <a:r>
              <a:rPr lang="ru-RU" altLang="ru-RU" sz="1500" b="1" dirty="0">
                <a:solidFill>
                  <a:srgbClr val="24247A"/>
                </a:solidFill>
              </a:rPr>
              <a:t>Интегральные индексы </a:t>
            </a:r>
            <a:r>
              <a:rPr lang="ru-RU" altLang="ru-RU" sz="1500" dirty="0">
                <a:solidFill>
                  <a:srgbClr val="24247A"/>
                </a:solidFill>
              </a:rPr>
              <a:t>по виду медицинской помощи – среднее арифметическое индексов удовлетворенности отдельными сторонами того или иного вида помощи.</a:t>
            </a:r>
          </a:p>
          <a:p>
            <a:pPr marL="0" lvl="2">
              <a:buSzPct val="80000"/>
              <a:defRPr/>
            </a:pPr>
            <a:endParaRPr lang="ru-RU" altLang="ru-RU" sz="1500" dirty="0">
              <a:solidFill>
                <a:srgbClr val="24247A"/>
              </a:solidFill>
            </a:endParaRP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Индексы имеют значения от -1  до  +1.</a:t>
            </a:r>
          </a:p>
          <a:p>
            <a:pPr marL="0" lvl="2">
              <a:buSzPct val="80000"/>
              <a:defRPr/>
            </a:pPr>
            <a:endParaRPr lang="ru-RU" altLang="ru-RU" sz="1500" dirty="0">
              <a:solidFill>
                <a:srgbClr val="24247A"/>
              </a:solidFill>
            </a:endParaRP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-1,0  до -0,6	крайняя неудовлетворенность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-0,6  до -0,4	зона дискомфорта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-0,4  до -0,1	зона тревожности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-0,1  до +0,1	зона нейтральных оценок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+0,1  до +0,4	зона частичной удовлетворенности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от +0,4  до +0,6	зона комфорта.</a:t>
            </a:r>
          </a:p>
          <a:p>
            <a:pPr marL="0" lvl="2">
              <a:buSzPct val="80000"/>
              <a:defRPr/>
            </a:pPr>
            <a:r>
              <a:rPr lang="ru-RU" altLang="ru-RU" sz="1500" dirty="0">
                <a:solidFill>
                  <a:srgbClr val="24247A"/>
                </a:solidFill>
              </a:rPr>
              <a:t>Свыше +0,6	зона сверх удовлетворенности</a:t>
            </a:r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666751" y="6477000"/>
            <a:ext cx="11334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/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Оценка качества и доступности медицинской помощи на территориях присутствия Государственной корпорации «</a:t>
            </a:r>
            <a:r>
              <a:rPr lang="ru-RU" altLang="ru-RU" sz="1300" dirty="0" err="1">
                <a:solidFill>
                  <a:srgbClr val="005EA4"/>
                </a:solidFill>
                <a:latin typeface="Calibri" pitchFamily="34" charset="0"/>
              </a:rPr>
              <a:t>Росатом</a:t>
            </a:r>
            <a:r>
              <a:rPr lang="ru-RU" altLang="ru-RU" sz="1300" dirty="0">
                <a:solidFill>
                  <a:srgbClr val="005EA4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5365" name="Picture 2" descr="Z:\СОЦИАЛЬНАЯ МЕХАНИКА\АКТУАЛЬНЫЕ ПРОЕКТЫ\Власов\Общественный совет при Росатоме\Презентация 2018.01.10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2" y="260351"/>
            <a:ext cx="1060449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О КОМПАНИИ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544459" y="452670"/>
            <a:ext cx="1680000" cy="2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С рабочего стола\Инвалиды\ОООИБРС\МИША\Песнева 20.02.2019\ВСП-лого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4093" y="260648"/>
            <a:ext cx="624463" cy="62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ине-зеленый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482AB"/>
    </a:accent1>
    <a:accent2>
      <a:srgbClr val="7CE1E7"/>
    </a:accent2>
    <a:accent3>
      <a:srgbClr val="8DD6C0"/>
    </a:accent3>
    <a:accent4>
      <a:srgbClr val="54C2A1"/>
    </a:accent4>
    <a:accent5>
      <a:srgbClr val="BFBFBF"/>
    </a:accent5>
    <a:accent6>
      <a:srgbClr val="264457"/>
    </a:accent6>
    <a:hlink>
      <a:srgbClr val="6EAC1C"/>
    </a:hlink>
    <a:folHlink>
      <a:srgbClr val="B26B02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иний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4081</Words>
  <Application>Microsoft Office PowerPoint</Application>
  <PresentationFormat>Произвольный</PresentationFormat>
  <Paragraphs>499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РУКОВОДИТЕЛЬ ПРОЕКТА</vt:lpstr>
      <vt:lpstr>ЦЕЛЬ ПРОЕКТА</vt:lpstr>
      <vt:lpstr>НАПРАВЛЕНИЯ ПРОЕКТА</vt:lpstr>
      <vt:lpstr>ГЕОГРАФИЯ ПРОЕКТА</vt:lpstr>
      <vt:lpstr>ВИДЫ  ДЕЯТЕЛЬНОСТИ </vt:lpstr>
      <vt:lpstr>КАЧЕСТВЕННЫЕ РЕЗУЛЬТАТЫ ПРОЕКТА</vt:lpstr>
      <vt:lpstr>ОЦЕНКА КАЧЕСТВА И ДОСТУПНОСТИ МЕДИЦИНСКОЙ ПОМОЩИ НА ТЕРРИТОРИЯХ ПРИСУТСТВИЯ ГОСУДАРСТВЕННОЙ КОРПОРАЦИИ «РОСАТОМ»</vt:lpstr>
      <vt:lpstr>МЕТОДОЛОГИЯ ИССЛЕДОВАНИЯ</vt:lpstr>
      <vt:lpstr>МЕДРАБОТНИКИ:  ВЫБОРКА ИССЛЕДОВАНИЯ ПО ГОРОДАМ</vt:lpstr>
      <vt:lpstr>МЕДРАБОТНИКИ:  ОБЩИЕ РЕЗУЛЬТАТЫ ОЦЕНКИ</vt:lpstr>
      <vt:lpstr>МЕДРАБОТНИКИ:  УРОВЕНЬ ЗАПРАШИВАЕМОЙ ОПЛАТЫ ТРУДА</vt:lpstr>
      <vt:lpstr>МЕДРАБОТНИКИ:  ПРОФЕССИОНАЛЬНОЕ ВЫГОРАНИЕ</vt:lpstr>
      <vt:lpstr>ОБЩАЯ ОЦЕНКА УДОВЛЕТВОРЕННОСТИ РАБОТОЙ</vt:lpstr>
      <vt:lpstr>ОБЕСПЕЧЕННОСТЬ СОЦИАЛЬНЫМИ ЛЬГОТАМИ</vt:lpstr>
      <vt:lpstr>ПАЦИЕНТЫ:  ОБЩИЕ РЕЗУЛЬТАТЫ ОЦЕНКИ</vt:lpstr>
      <vt:lpstr>ПАЦИЕНТЫ:  УДОВЛЕТВОРЕННОСТЬ КАЧЕСТВОМ МЕДИЦИНСКОЙ ПОМОЩИ</vt:lpstr>
      <vt:lpstr>ПАЦИЕНТЫ:  ФАКТОРЫ НЕУДОВЛЕТВОРЕННОСТИ КАЧЕСТВОМ ПОМОЩИ</vt:lpstr>
      <vt:lpstr>ПАЦИЕНТЫ: ПОТРЕБНОСТИ В КОНСУЛЬТИРОВАНИИ И ОБУЧЕНИИ</vt:lpstr>
      <vt:lpstr>БОЛЕВЫЕ ТОЧКИ ЗДРАВООХРАНЕНИЯ НА ТЕРРИТОРИЯХ </vt:lpstr>
      <vt:lpstr>Слайд 21</vt:lpstr>
      <vt:lpstr>Слайд 22</vt:lpstr>
      <vt:lpstr>ДОСТУПНОСТЬ УДАЛЕННЫХ СЕРВИСОВ  ДЛЯ ПОЛУЧЕНИЯ ВЗРОСЛЫМ НАСЕЛЕНИЕМ ПЕРВИЧНОЙ МЕДИКО-САНИТАРНОЙ ПОМОЩИ  В УСЛОВИЯХ ЭПИДЕМИИ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solo</cp:lastModifiedBy>
  <cp:revision>35</cp:revision>
  <dcterms:created xsi:type="dcterms:W3CDTF">2020-08-20T13:41:16Z</dcterms:created>
  <dcterms:modified xsi:type="dcterms:W3CDTF">2021-02-01T11:39:46Z</dcterms:modified>
</cp:coreProperties>
</file>